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62" r:id="rId4"/>
    <p:sldId id="260" r:id="rId5"/>
    <p:sldId id="258" r:id="rId6"/>
    <p:sldId id="261" r:id="rId7"/>
    <p:sldId id="259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EEEBD8-3586-4EC8-B295-404DA6789622}" type="datetimeFigureOut">
              <a:rPr lang="en-GB" smtClean="0"/>
              <a:pPr/>
              <a:t>26/09/2013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BB1A3-FA47-4095-BE4C-48ED94616B9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9253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F5F19-6F28-4901-821E-CAADA7A17492}" type="datetime1">
              <a:rPr lang="en-GB" smtClean="0"/>
              <a:pPr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EEC-78C2-4DC8-B77E-699B7E178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A7754-9EDF-4B86-9888-05D41577FFCF}" type="datetime1">
              <a:rPr lang="en-GB" smtClean="0"/>
              <a:pPr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EEC-78C2-4DC8-B77E-699B7E178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6A782-0558-4D74-BECA-9C82F93AF583}" type="datetime1">
              <a:rPr lang="en-GB" smtClean="0"/>
              <a:pPr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EEC-78C2-4DC8-B77E-699B7E178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CF7B1-229C-4967-8F85-E5A764E1D8F6}" type="datetime1">
              <a:rPr lang="en-GB" smtClean="0"/>
              <a:pPr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EEC-78C2-4DC8-B77E-699B7E178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F5DF7-49E3-47EF-9C95-95AD63614563}" type="datetime1">
              <a:rPr lang="en-GB" smtClean="0"/>
              <a:pPr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EEC-78C2-4DC8-B77E-699B7E178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794E-6806-423E-B4BD-F98133BA18B4}" type="datetime1">
              <a:rPr lang="en-GB" smtClean="0"/>
              <a:pPr/>
              <a:t>26/09/2013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EEC-78C2-4DC8-B77E-699B7E178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3C0F6-1C21-455C-AABB-3CD044033990}" type="datetime1">
              <a:rPr lang="en-GB" smtClean="0"/>
              <a:pPr/>
              <a:t>26/09/2013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EEC-78C2-4DC8-B77E-699B7E178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BEC76-B700-43D4-9C4A-92E0706BA7D5}" type="datetime1">
              <a:rPr lang="en-GB" smtClean="0"/>
              <a:pPr/>
              <a:t>26/09/2013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EEC-78C2-4DC8-B77E-699B7E178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4603B-E84D-4F01-8EF5-BC640979A8F4}" type="datetime1">
              <a:rPr lang="en-GB" smtClean="0"/>
              <a:pPr/>
              <a:t>26/09/2013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EEC-78C2-4DC8-B77E-699B7E178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DF8C18-3AAE-4853-A59F-4AA0C80F40E5}" type="datetime1">
              <a:rPr lang="en-GB" smtClean="0"/>
              <a:pPr/>
              <a:t>26/09/2013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EEC-78C2-4DC8-B77E-699B7E178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204258-8498-4538-BF75-873FF8CF11CE}" type="datetime1">
              <a:rPr lang="en-GB" smtClean="0"/>
              <a:pPr/>
              <a:t>26/09/2013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228EEC-78C2-4DC8-B77E-699B7E17888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A32375-D202-4FB6-8919-239BED990B76}" type="datetime1">
              <a:rPr lang="en-GB" smtClean="0"/>
              <a:pPr/>
              <a:t>26/09/2013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7030A0"/>
                </a:solidFill>
              </a:defRPr>
            </a:lvl1pPr>
          </a:lstStyle>
          <a:p>
            <a:r>
              <a:rPr lang="en-GB" dirty="0" smtClean="0"/>
              <a:t>www.interactive-maths.com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28EEC-78C2-4DC8-B77E-699B7E17888D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349686" cy="69269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hyperlink" Target="http://www.numberphile.com/videos/7happy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numberphile.com/videos/largest_prime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Types of Number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34250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Kristen ITC" pitchFamily="66" charset="0"/>
              </a:rPr>
              <a:t>1, 2, 3, 6</a:t>
            </a:r>
            <a:endParaRPr lang="en-GB" sz="3600" dirty="0">
              <a:latin typeface="Kristen ITC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75714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What are the factors of 6?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1520" y="1340768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Kristen ITC" pitchFamily="66" charset="0"/>
              </a:rPr>
              <a:t>1, 2, 3, 6</a:t>
            </a:r>
            <a:endParaRPr lang="en-GB" sz="3600" dirty="0">
              <a:latin typeface="Kristen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041684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Do you notice anything special about the first three factors?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3528" y="2996952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Kristen ITC" pitchFamily="66" charset="0"/>
              </a:rPr>
              <a:t>1 + 2 + 3 = 6</a:t>
            </a:r>
            <a:endParaRPr lang="en-GB" sz="3600" dirty="0">
              <a:latin typeface="Kristen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3645024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A </a:t>
            </a:r>
            <a:r>
              <a:rPr lang="en-GB" sz="2800" b="1" dirty="0" smtClean="0">
                <a:latin typeface="Kristen ITC" pitchFamily="66" charset="0"/>
              </a:rPr>
              <a:t>perfect number </a:t>
            </a:r>
            <a:r>
              <a:rPr lang="en-GB" sz="2800" dirty="0" smtClean="0">
                <a:latin typeface="Kristen ITC" pitchFamily="66" charset="0"/>
              </a:rPr>
              <a:t>is one where the proper factors add to the number itself.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653136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A </a:t>
            </a:r>
            <a:r>
              <a:rPr lang="en-GB" sz="2800" b="1" dirty="0" smtClean="0">
                <a:latin typeface="Kristen ITC" pitchFamily="66" charset="0"/>
              </a:rPr>
              <a:t>deficient number </a:t>
            </a:r>
            <a:r>
              <a:rPr lang="en-GB" sz="2800" dirty="0" smtClean="0">
                <a:latin typeface="Kristen ITC" pitchFamily="66" charset="0"/>
              </a:rPr>
              <a:t>is one where the proper factors add to less than the number itself.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536" y="5589240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An </a:t>
            </a:r>
            <a:r>
              <a:rPr lang="en-GB" sz="2800" b="1" dirty="0" smtClean="0">
                <a:latin typeface="Kristen ITC" pitchFamily="66" charset="0"/>
              </a:rPr>
              <a:t>abundant number </a:t>
            </a:r>
            <a:r>
              <a:rPr lang="en-GB" sz="2800" dirty="0" smtClean="0">
                <a:latin typeface="Kristen ITC" pitchFamily="66" charset="0"/>
              </a:rPr>
              <a:t>is one where the proper factors add to more than the number itself.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4.07407E-6 L -0.00382 0.24676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0" y="12300"/>
                                    </p:animMotion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15"/>
                                            </p:cond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3" grpId="0"/>
      <p:bldP spid="4" grpId="0"/>
      <p:bldP spid="6" grpId="0"/>
      <p:bldP spid="7" grpId="0"/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342509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Kristen ITC" pitchFamily="66" charset="0"/>
              </a:rPr>
              <a:t>1 x 1 = 1</a:t>
            </a:r>
            <a:r>
              <a:rPr lang="en-GB" sz="3600" baseline="30000" dirty="0" smtClean="0">
                <a:latin typeface="Kristen ITC" pitchFamily="66" charset="0"/>
              </a:rPr>
              <a:t>2</a:t>
            </a:r>
            <a:r>
              <a:rPr lang="en-GB" sz="3600" dirty="0" smtClean="0">
                <a:latin typeface="Kristen ITC" pitchFamily="66" charset="0"/>
              </a:rPr>
              <a:t> = </a:t>
            </a:r>
            <a:r>
              <a:rPr lang="en-GB" sz="3600" b="1" dirty="0" smtClean="0">
                <a:solidFill>
                  <a:srgbClr val="FF0000"/>
                </a:solidFill>
                <a:latin typeface="Kristen ITC" pitchFamily="66" charset="0"/>
              </a:rPr>
              <a:t>1</a:t>
            </a:r>
            <a:r>
              <a:rPr lang="en-GB" sz="3600" dirty="0" smtClean="0">
                <a:latin typeface="Kristen ITC" pitchFamily="66" charset="0"/>
              </a:rPr>
              <a:t>			2 x </a:t>
            </a:r>
            <a:r>
              <a:rPr lang="en-GB" sz="3600" dirty="0">
                <a:latin typeface="Kristen ITC" pitchFamily="66" charset="0"/>
              </a:rPr>
              <a:t>2 = </a:t>
            </a:r>
            <a:r>
              <a:rPr lang="en-GB" sz="3600" dirty="0" smtClean="0">
                <a:latin typeface="Kristen ITC" pitchFamily="66" charset="0"/>
              </a:rPr>
              <a:t>2</a:t>
            </a:r>
            <a:r>
              <a:rPr lang="en-GB" sz="3600" baseline="30000" dirty="0" smtClean="0">
                <a:latin typeface="Kristen ITC" pitchFamily="66" charset="0"/>
              </a:rPr>
              <a:t>2</a:t>
            </a:r>
            <a:r>
              <a:rPr lang="en-GB" sz="3600" dirty="0" smtClean="0">
                <a:latin typeface="Kristen ITC" pitchFamily="66" charset="0"/>
              </a:rPr>
              <a:t> </a:t>
            </a:r>
            <a:r>
              <a:rPr lang="en-GB" sz="3600" dirty="0">
                <a:latin typeface="Kristen ITC" pitchFamily="66" charset="0"/>
              </a:rPr>
              <a:t>= </a:t>
            </a:r>
            <a:r>
              <a:rPr lang="en-GB" sz="3600" b="1" dirty="0" smtClean="0">
                <a:solidFill>
                  <a:srgbClr val="FF0000"/>
                </a:solidFill>
                <a:latin typeface="Kristen ITC" pitchFamily="66" charset="0"/>
              </a:rPr>
              <a:t>4</a:t>
            </a:r>
            <a:r>
              <a:rPr lang="en-GB" sz="3600" dirty="0" smtClean="0">
                <a:latin typeface="Kristen ITC" pitchFamily="66" charset="0"/>
              </a:rPr>
              <a:t>	</a:t>
            </a:r>
          </a:p>
          <a:p>
            <a:pPr algn="ctr"/>
            <a:r>
              <a:rPr lang="en-GB" sz="3600" dirty="0" smtClean="0">
                <a:latin typeface="Kristen ITC" pitchFamily="66" charset="0"/>
              </a:rPr>
              <a:t>3 x </a:t>
            </a:r>
            <a:r>
              <a:rPr lang="en-GB" sz="3600" dirty="0">
                <a:latin typeface="Kristen ITC" pitchFamily="66" charset="0"/>
              </a:rPr>
              <a:t>3 = </a:t>
            </a:r>
            <a:r>
              <a:rPr lang="en-GB" sz="3600" dirty="0" smtClean="0">
                <a:latin typeface="Kristen ITC" pitchFamily="66" charset="0"/>
              </a:rPr>
              <a:t>3</a:t>
            </a:r>
            <a:r>
              <a:rPr lang="en-GB" sz="3600" baseline="30000" dirty="0" smtClean="0">
                <a:latin typeface="Kristen ITC" pitchFamily="66" charset="0"/>
              </a:rPr>
              <a:t>2</a:t>
            </a:r>
            <a:r>
              <a:rPr lang="en-GB" sz="3600" dirty="0" smtClean="0">
                <a:latin typeface="Kristen ITC" pitchFamily="66" charset="0"/>
              </a:rPr>
              <a:t> </a:t>
            </a:r>
            <a:r>
              <a:rPr lang="en-GB" sz="3600" dirty="0">
                <a:latin typeface="Kristen ITC" pitchFamily="66" charset="0"/>
              </a:rPr>
              <a:t>= </a:t>
            </a:r>
            <a:r>
              <a:rPr lang="en-GB" sz="3600" b="1" dirty="0" smtClean="0">
                <a:solidFill>
                  <a:srgbClr val="FF0000"/>
                </a:solidFill>
                <a:latin typeface="Kristen ITC" pitchFamily="66" charset="0"/>
              </a:rPr>
              <a:t>9			</a:t>
            </a:r>
            <a:r>
              <a:rPr lang="en-GB" sz="3600" dirty="0">
                <a:latin typeface="Kristen ITC" pitchFamily="66" charset="0"/>
              </a:rPr>
              <a:t> </a:t>
            </a:r>
            <a:r>
              <a:rPr lang="en-GB" sz="3600" dirty="0" smtClean="0">
                <a:latin typeface="Kristen ITC" pitchFamily="66" charset="0"/>
              </a:rPr>
              <a:t>4 </a:t>
            </a:r>
            <a:r>
              <a:rPr lang="en-GB" sz="3600" dirty="0">
                <a:latin typeface="Kristen ITC" pitchFamily="66" charset="0"/>
              </a:rPr>
              <a:t>x </a:t>
            </a:r>
            <a:r>
              <a:rPr lang="en-GB" sz="3600" dirty="0" smtClean="0">
                <a:latin typeface="Kristen ITC" pitchFamily="66" charset="0"/>
              </a:rPr>
              <a:t>4 </a:t>
            </a:r>
            <a:r>
              <a:rPr lang="en-GB" sz="3600" dirty="0">
                <a:latin typeface="Kristen ITC" pitchFamily="66" charset="0"/>
              </a:rPr>
              <a:t>= </a:t>
            </a:r>
            <a:r>
              <a:rPr lang="en-GB" sz="3600" dirty="0" smtClean="0">
                <a:latin typeface="Kristen ITC" pitchFamily="66" charset="0"/>
              </a:rPr>
              <a:t>4</a:t>
            </a:r>
            <a:r>
              <a:rPr lang="en-GB" sz="3600" baseline="30000" dirty="0" smtClean="0">
                <a:latin typeface="Kristen ITC" pitchFamily="66" charset="0"/>
              </a:rPr>
              <a:t>2</a:t>
            </a:r>
            <a:r>
              <a:rPr lang="en-GB" sz="3600" dirty="0" smtClean="0">
                <a:latin typeface="Kristen ITC" pitchFamily="66" charset="0"/>
              </a:rPr>
              <a:t> </a:t>
            </a:r>
            <a:r>
              <a:rPr lang="en-GB" sz="3600" dirty="0">
                <a:latin typeface="Kristen ITC" pitchFamily="66" charset="0"/>
              </a:rPr>
              <a:t>= </a:t>
            </a:r>
            <a:r>
              <a:rPr lang="en-GB" sz="3600" b="1" dirty="0" smtClean="0">
                <a:solidFill>
                  <a:srgbClr val="FF0000"/>
                </a:solidFill>
                <a:latin typeface="Kristen ITC" pitchFamily="66" charset="0"/>
              </a:rPr>
              <a:t>16</a:t>
            </a:r>
            <a:endParaRPr lang="en-GB" sz="36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260648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	A </a:t>
            </a:r>
            <a:r>
              <a:rPr lang="en-GB" sz="2800" b="1" dirty="0" smtClean="0">
                <a:latin typeface="Kristen ITC" pitchFamily="66" charset="0"/>
              </a:rPr>
              <a:t>square number</a:t>
            </a:r>
            <a:r>
              <a:rPr lang="en-GB" sz="2800" dirty="0" smtClean="0">
                <a:latin typeface="Kristen ITC" pitchFamily="66" charset="0"/>
              </a:rPr>
              <a:t> is obtained by multiplying a number by itself: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3596823"/>
            <a:ext cx="856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Kristen ITC" pitchFamily="66" charset="0"/>
              </a:rPr>
              <a:t>1 x 1 x 1 = 1</a:t>
            </a:r>
            <a:r>
              <a:rPr lang="en-GB" sz="3600" baseline="30000" dirty="0" smtClean="0">
                <a:latin typeface="Kristen ITC" pitchFamily="66" charset="0"/>
              </a:rPr>
              <a:t>3</a:t>
            </a:r>
            <a:r>
              <a:rPr lang="en-GB" sz="3600" dirty="0" smtClean="0">
                <a:latin typeface="Kristen ITC" pitchFamily="66" charset="0"/>
              </a:rPr>
              <a:t> = </a:t>
            </a:r>
            <a:r>
              <a:rPr lang="en-GB" sz="3600" b="1" dirty="0" smtClean="0">
                <a:solidFill>
                  <a:srgbClr val="FF0000"/>
                </a:solidFill>
                <a:latin typeface="Kristen ITC" pitchFamily="66" charset="0"/>
              </a:rPr>
              <a:t>1</a:t>
            </a:r>
            <a:r>
              <a:rPr lang="en-GB" sz="3600" dirty="0" smtClean="0">
                <a:latin typeface="Kristen ITC" pitchFamily="66" charset="0"/>
              </a:rPr>
              <a:t>		2 x 2 x 2 </a:t>
            </a:r>
            <a:r>
              <a:rPr lang="en-GB" sz="3600" dirty="0">
                <a:latin typeface="Kristen ITC" pitchFamily="66" charset="0"/>
              </a:rPr>
              <a:t>= </a:t>
            </a:r>
            <a:r>
              <a:rPr lang="en-GB" sz="3600" dirty="0" smtClean="0">
                <a:latin typeface="Kristen ITC" pitchFamily="66" charset="0"/>
              </a:rPr>
              <a:t>2</a:t>
            </a:r>
            <a:r>
              <a:rPr lang="en-GB" sz="3600" baseline="30000" dirty="0" smtClean="0">
                <a:latin typeface="Kristen ITC" pitchFamily="66" charset="0"/>
              </a:rPr>
              <a:t>3</a:t>
            </a:r>
            <a:r>
              <a:rPr lang="en-GB" sz="3600" dirty="0" smtClean="0">
                <a:latin typeface="Kristen ITC" pitchFamily="66" charset="0"/>
              </a:rPr>
              <a:t> </a:t>
            </a:r>
            <a:r>
              <a:rPr lang="en-GB" sz="3600" dirty="0">
                <a:latin typeface="Kristen ITC" pitchFamily="66" charset="0"/>
              </a:rPr>
              <a:t>= </a:t>
            </a:r>
            <a:r>
              <a:rPr lang="en-GB" sz="3600" b="1" dirty="0" smtClean="0">
                <a:solidFill>
                  <a:srgbClr val="FF0000"/>
                </a:solidFill>
                <a:latin typeface="Kristen ITC" pitchFamily="66" charset="0"/>
              </a:rPr>
              <a:t>8</a:t>
            </a:r>
            <a:endParaRPr lang="en-GB" sz="3600" dirty="0">
              <a:latin typeface="Kristen ITC" pitchFamily="66" charset="0"/>
            </a:endParaRPr>
          </a:p>
          <a:p>
            <a:pPr algn="ctr"/>
            <a:r>
              <a:rPr lang="en-GB" sz="3600" dirty="0" smtClean="0">
                <a:latin typeface="Kristen ITC" pitchFamily="66" charset="0"/>
              </a:rPr>
              <a:t>3 x 3 X 3 </a:t>
            </a:r>
            <a:r>
              <a:rPr lang="en-GB" sz="3600" dirty="0">
                <a:latin typeface="Kristen ITC" pitchFamily="66" charset="0"/>
              </a:rPr>
              <a:t>= </a:t>
            </a:r>
            <a:r>
              <a:rPr lang="en-GB" sz="3600" dirty="0" smtClean="0">
                <a:latin typeface="Kristen ITC" pitchFamily="66" charset="0"/>
              </a:rPr>
              <a:t>3</a:t>
            </a:r>
            <a:r>
              <a:rPr lang="en-GB" sz="3600" baseline="30000" dirty="0" smtClean="0">
                <a:latin typeface="Kristen ITC" pitchFamily="66" charset="0"/>
              </a:rPr>
              <a:t>3</a:t>
            </a:r>
            <a:r>
              <a:rPr lang="en-GB" sz="3600" dirty="0" smtClean="0">
                <a:latin typeface="Kristen ITC" pitchFamily="66" charset="0"/>
              </a:rPr>
              <a:t> </a:t>
            </a:r>
            <a:r>
              <a:rPr lang="en-GB" sz="3600" dirty="0">
                <a:latin typeface="Kristen ITC" pitchFamily="66" charset="0"/>
              </a:rPr>
              <a:t>= </a:t>
            </a:r>
            <a:r>
              <a:rPr lang="en-GB" sz="3600" b="1" dirty="0" smtClean="0">
                <a:solidFill>
                  <a:srgbClr val="FF0000"/>
                </a:solidFill>
                <a:latin typeface="Kristen ITC" pitchFamily="66" charset="0"/>
              </a:rPr>
              <a:t>27		</a:t>
            </a:r>
            <a:r>
              <a:rPr lang="en-GB" sz="3600" dirty="0" smtClean="0">
                <a:latin typeface="Kristen ITC" pitchFamily="66" charset="0"/>
              </a:rPr>
              <a:t>4 </a:t>
            </a:r>
            <a:r>
              <a:rPr lang="en-GB" sz="3600" dirty="0">
                <a:latin typeface="Kristen ITC" pitchFamily="66" charset="0"/>
              </a:rPr>
              <a:t>x </a:t>
            </a:r>
            <a:r>
              <a:rPr lang="en-GB" sz="3600" dirty="0" smtClean="0">
                <a:latin typeface="Kristen ITC" pitchFamily="66" charset="0"/>
              </a:rPr>
              <a:t>4 x 4 </a:t>
            </a:r>
            <a:r>
              <a:rPr lang="en-GB" sz="3600" dirty="0">
                <a:latin typeface="Kristen ITC" pitchFamily="66" charset="0"/>
              </a:rPr>
              <a:t>= </a:t>
            </a:r>
            <a:r>
              <a:rPr lang="en-GB" sz="3600" dirty="0" smtClean="0">
                <a:latin typeface="Kristen ITC" pitchFamily="66" charset="0"/>
              </a:rPr>
              <a:t>4</a:t>
            </a:r>
            <a:r>
              <a:rPr lang="en-GB" sz="3600" baseline="30000" dirty="0" smtClean="0">
                <a:latin typeface="Kristen ITC" pitchFamily="66" charset="0"/>
              </a:rPr>
              <a:t>3</a:t>
            </a:r>
            <a:r>
              <a:rPr lang="en-GB" sz="3600" dirty="0" smtClean="0">
                <a:latin typeface="Kristen ITC" pitchFamily="66" charset="0"/>
              </a:rPr>
              <a:t> </a:t>
            </a:r>
            <a:r>
              <a:rPr lang="en-GB" sz="3600" dirty="0">
                <a:latin typeface="Kristen ITC" pitchFamily="66" charset="0"/>
              </a:rPr>
              <a:t>= </a:t>
            </a:r>
            <a:r>
              <a:rPr lang="en-GB" sz="3600" b="1" dirty="0" smtClean="0">
                <a:solidFill>
                  <a:srgbClr val="FF0000"/>
                </a:solidFill>
                <a:latin typeface="Kristen ITC" pitchFamily="66" charset="0"/>
              </a:rPr>
              <a:t>64</a:t>
            </a:r>
            <a:endParaRPr lang="en-GB" sz="3600" b="1" dirty="0">
              <a:solidFill>
                <a:srgbClr val="FF0000"/>
              </a:solidFill>
              <a:latin typeface="Kristen ITC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51520" y="2514962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A </a:t>
            </a:r>
            <a:r>
              <a:rPr lang="en-GB" sz="2800" b="1" dirty="0" smtClean="0">
                <a:latin typeface="Kristen ITC" pitchFamily="66" charset="0"/>
              </a:rPr>
              <a:t>cube number</a:t>
            </a:r>
            <a:r>
              <a:rPr lang="en-GB" sz="2800" dirty="0" smtClean="0">
                <a:latin typeface="Kristen ITC" pitchFamily="66" charset="0"/>
              </a:rPr>
              <a:t> is obtained by multiplying a number by itself three times: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4851157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A </a:t>
            </a:r>
            <a:r>
              <a:rPr lang="en-GB" sz="2800" b="1" dirty="0" smtClean="0">
                <a:latin typeface="Kristen ITC" pitchFamily="66" charset="0"/>
              </a:rPr>
              <a:t>square root</a:t>
            </a:r>
            <a:r>
              <a:rPr lang="en-GB" sz="2800" dirty="0" smtClean="0">
                <a:latin typeface="Kristen ITC" pitchFamily="66" charset="0"/>
              </a:rPr>
              <a:t> of a number is the number which is multiplied by itself to give that number:</a:t>
            </a:r>
            <a:endParaRPr lang="en-GB" sz="2800" dirty="0">
              <a:latin typeface="Kristen ITC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1403648" y="5877272"/>
                <a:ext cx="6056723" cy="6985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3600">
                            <a:latin typeface="Cambria Math"/>
                          </a:rPr>
                          <m:t>16</m:t>
                        </m:r>
                      </m:e>
                    </m:rad>
                    <m:r>
                      <a:rPr lang="en-GB" sz="3600">
                        <a:latin typeface="Cambria Math"/>
                      </a:rPr>
                      <m:t>=4</m:t>
                    </m:r>
                  </m:oMath>
                </a14:m>
                <a:r>
                  <a:rPr lang="en-GB" sz="3600" dirty="0">
                    <a:latin typeface="Kristen ITC" pitchFamily="66" charset="0"/>
                  </a:rPr>
                  <a:t>			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GB" sz="3600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GB" sz="3600">
                            <a:latin typeface="Cambria Math"/>
                          </a:rPr>
                          <m:t>100</m:t>
                        </m:r>
                      </m:e>
                    </m:rad>
                    <m:r>
                      <a:rPr lang="en-GB" sz="3600">
                        <a:latin typeface="Cambria Math"/>
                      </a:rPr>
                      <m:t>=10</m:t>
                    </m:r>
                  </m:oMath>
                </a14:m>
                <a:endParaRPr lang="en-GB" sz="3600" dirty="0">
                  <a:latin typeface="Kristen ITC" pitchFamily="66" charset="0"/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3648" y="5877272"/>
                <a:ext cx="6056723" cy="698589"/>
              </a:xfrm>
              <a:prstGeom prst="rect">
                <a:avLst/>
              </a:prstGeom>
              <a:blipFill rotWithShape="1">
                <a:blip r:embed="rId2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5267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0" grpId="0"/>
      <p:bldP spid="11" grpId="0"/>
      <p:bldP spid="12" grpId="0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697885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The square numbers are how many dots there are in a square: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539552" y="22820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1331640" y="22820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Oval 13"/>
          <p:cNvSpPr/>
          <p:nvPr/>
        </p:nvSpPr>
        <p:spPr>
          <a:xfrm>
            <a:off x="1547664" y="22820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>
            <a:off x="1331640" y="206603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>
            <a:off x="1547664" y="206603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/>
          <p:cNvSpPr/>
          <p:nvPr/>
        </p:nvSpPr>
        <p:spPr>
          <a:xfrm>
            <a:off x="2411760" y="22820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Oval 17"/>
          <p:cNvSpPr/>
          <p:nvPr/>
        </p:nvSpPr>
        <p:spPr>
          <a:xfrm>
            <a:off x="2627784" y="22820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Oval 18"/>
          <p:cNvSpPr/>
          <p:nvPr/>
        </p:nvSpPr>
        <p:spPr>
          <a:xfrm>
            <a:off x="2411760" y="206603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Oval 19"/>
          <p:cNvSpPr/>
          <p:nvPr/>
        </p:nvSpPr>
        <p:spPr>
          <a:xfrm>
            <a:off x="2627784" y="206603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Oval 20"/>
          <p:cNvSpPr/>
          <p:nvPr/>
        </p:nvSpPr>
        <p:spPr>
          <a:xfrm>
            <a:off x="2843808" y="22820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2627784" y="185001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843808" y="206603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Oval 23"/>
          <p:cNvSpPr/>
          <p:nvPr/>
        </p:nvSpPr>
        <p:spPr>
          <a:xfrm>
            <a:off x="2411760" y="185001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Oval 24"/>
          <p:cNvSpPr/>
          <p:nvPr/>
        </p:nvSpPr>
        <p:spPr>
          <a:xfrm>
            <a:off x="2843808" y="185001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Oval 25"/>
          <p:cNvSpPr/>
          <p:nvPr/>
        </p:nvSpPr>
        <p:spPr>
          <a:xfrm>
            <a:off x="3635896" y="22820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Oval 26"/>
          <p:cNvSpPr/>
          <p:nvPr/>
        </p:nvSpPr>
        <p:spPr>
          <a:xfrm>
            <a:off x="3851920" y="22820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Oval 27"/>
          <p:cNvSpPr/>
          <p:nvPr/>
        </p:nvSpPr>
        <p:spPr>
          <a:xfrm>
            <a:off x="3635896" y="206603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Oval 28"/>
          <p:cNvSpPr/>
          <p:nvPr/>
        </p:nvSpPr>
        <p:spPr>
          <a:xfrm>
            <a:off x="3851920" y="206603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Oval 29"/>
          <p:cNvSpPr/>
          <p:nvPr/>
        </p:nvSpPr>
        <p:spPr>
          <a:xfrm>
            <a:off x="4067944" y="22820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3851920" y="185001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Oval 31"/>
          <p:cNvSpPr/>
          <p:nvPr/>
        </p:nvSpPr>
        <p:spPr>
          <a:xfrm>
            <a:off x="4067944" y="206603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Oval 32"/>
          <p:cNvSpPr/>
          <p:nvPr/>
        </p:nvSpPr>
        <p:spPr>
          <a:xfrm>
            <a:off x="3635896" y="185001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Oval 33"/>
          <p:cNvSpPr/>
          <p:nvPr/>
        </p:nvSpPr>
        <p:spPr>
          <a:xfrm>
            <a:off x="4067944" y="185001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Oval 34"/>
          <p:cNvSpPr/>
          <p:nvPr/>
        </p:nvSpPr>
        <p:spPr>
          <a:xfrm>
            <a:off x="4283968" y="228206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Oval 35"/>
          <p:cNvSpPr/>
          <p:nvPr/>
        </p:nvSpPr>
        <p:spPr>
          <a:xfrm>
            <a:off x="3635750" y="163398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Oval 36"/>
          <p:cNvSpPr/>
          <p:nvPr/>
        </p:nvSpPr>
        <p:spPr>
          <a:xfrm>
            <a:off x="4283968" y="206603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Oval 37"/>
          <p:cNvSpPr/>
          <p:nvPr/>
        </p:nvSpPr>
        <p:spPr>
          <a:xfrm>
            <a:off x="4067944" y="163398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Oval 38"/>
          <p:cNvSpPr/>
          <p:nvPr/>
        </p:nvSpPr>
        <p:spPr>
          <a:xfrm>
            <a:off x="3851774" y="163398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Oval 40"/>
          <p:cNvSpPr/>
          <p:nvPr/>
        </p:nvSpPr>
        <p:spPr>
          <a:xfrm>
            <a:off x="4283968" y="163398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Oval 41"/>
          <p:cNvSpPr/>
          <p:nvPr/>
        </p:nvSpPr>
        <p:spPr>
          <a:xfrm>
            <a:off x="4283968" y="185001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TextBox 52"/>
          <p:cNvSpPr txBox="1"/>
          <p:nvPr/>
        </p:nvSpPr>
        <p:spPr>
          <a:xfrm>
            <a:off x="251520" y="3473713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The </a:t>
            </a:r>
            <a:r>
              <a:rPr lang="en-GB" sz="2800" b="1" dirty="0" smtClean="0">
                <a:latin typeface="Kristen ITC" pitchFamily="66" charset="0"/>
              </a:rPr>
              <a:t>triangle numbers </a:t>
            </a:r>
            <a:r>
              <a:rPr lang="en-GB" sz="2800" dirty="0" smtClean="0">
                <a:latin typeface="Kristen ITC" pitchFamily="66" charset="0"/>
              </a:rPr>
              <a:t>are how many dots there are in a triangle: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39552" y="50038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Oval 54"/>
          <p:cNvSpPr/>
          <p:nvPr/>
        </p:nvSpPr>
        <p:spPr>
          <a:xfrm>
            <a:off x="1331640" y="50038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Oval 55"/>
          <p:cNvSpPr/>
          <p:nvPr/>
        </p:nvSpPr>
        <p:spPr>
          <a:xfrm>
            <a:off x="1619672" y="50038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Oval 56"/>
          <p:cNvSpPr/>
          <p:nvPr/>
        </p:nvSpPr>
        <p:spPr>
          <a:xfrm>
            <a:off x="1475656" y="47878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Oval 57"/>
          <p:cNvSpPr/>
          <p:nvPr/>
        </p:nvSpPr>
        <p:spPr>
          <a:xfrm>
            <a:off x="2591789" y="47878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Oval 58"/>
          <p:cNvSpPr/>
          <p:nvPr/>
        </p:nvSpPr>
        <p:spPr>
          <a:xfrm>
            <a:off x="2879821" y="47878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Oval 59"/>
          <p:cNvSpPr/>
          <p:nvPr/>
        </p:nvSpPr>
        <p:spPr>
          <a:xfrm>
            <a:off x="2735805" y="45718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Oval 63"/>
          <p:cNvSpPr/>
          <p:nvPr/>
        </p:nvSpPr>
        <p:spPr>
          <a:xfrm>
            <a:off x="2447773" y="50038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Oval 64"/>
          <p:cNvSpPr/>
          <p:nvPr/>
        </p:nvSpPr>
        <p:spPr>
          <a:xfrm>
            <a:off x="3023837" y="50038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Oval 65"/>
          <p:cNvSpPr/>
          <p:nvPr/>
        </p:nvSpPr>
        <p:spPr>
          <a:xfrm>
            <a:off x="2735805" y="50122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Oval 66"/>
          <p:cNvSpPr/>
          <p:nvPr/>
        </p:nvSpPr>
        <p:spPr>
          <a:xfrm>
            <a:off x="3851920" y="45718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Oval 67"/>
          <p:cNvSpPr/>
          <p:nvPr/>
        </p:nvSpPr>
        <p:spPr>
          <a:xfrm>
            <a:off x="4139952" y="457183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Oval 68"/>
          <p:cNvSpPr/>
          <p:nvPr/>
        </p:nvSpPr>
        <p:spPr>
          <a:xfrm>
            <a:off x="3995936" y="43558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Oval 69"/>
          <p:cNvSpPr/>
          <p:nvPr/>
        </p:nvSpPr>
        <p:spPr>
          <a:xfrm>
            <a:off x="3707904" y="47878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Oval 70"/>
          <p:cNvSpPr/>
          <p:nvPr/>
        </p:nvSpPr>
        <p:spPr>
          <a:xfrm>
            <a:off x="4283968" y="478786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Oval 71"/>
          <p:cNvSpPr/>
          <p:nvPr/>
        </p:nvSpPr>
        <p:spPr>
          <a:xfrm>
            <a:off x="3995936" y="479624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Oval 72"/>
          <p:cNvSpPr/>
          <p:nvPr/>
        </p:nvSpPr>
        <p:spPr>
          <a:xfrm>
            <a:off x="3563888" y="50038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Oval 73"/>
          <p:cNvSpPr/>
          <p:nvPr/>
        </p:nvSpPr>
        <p:spPr>
          <a:xfrm>
            <a:off x="4139952" y="50038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Oval 74"/>
          <p:cNvSpPr/>
          <p:nvPr/>
        </p:nvSpPr>
        <p:spPr>
          <a:xfrm>
            <a:off x="3851920" y="50122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Oval 75"/>
          <p:cNvSpPr/>
          <p:nvPr/>
        </p:nvSpPr>
        <p:spPr>
          <a:xfrm>
            <a:off x="4427984" y="50122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/>
          <p:cNvSpPr txBox="1"/>
          <p:nvPr/>
        </p:nvSpPr>
        <p:spPr>
          <a:xfrm>
            <a:off x="460717" y="2561055"/>
            <a:ext cx="30168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77" name="TextBox 76"/>
          <p:cNvSpPr txBox="1"/>
          <p:nvPr/>
        </p:nvSpPr>
        <p:spPr>
          <a:xfrm>
            <a:off x="1352572" y="2561055"/>
            <a:ext cx="30168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4</a:t>
            </a:r>
            <a:endParaRPr lang="en-GB" dirty="0"/>
          </a:p>
        </p:txBody>
      </p:sp>
      <p:sp>
        <p:nvSpPr>
          <p:cNvPr id="78" name="TextBox 77"/>
          <p:cNvSpPr txBox="1"/>
          <p:nvPr/>
        </p:nvSpPr>
        <p:spPr>
          <a:xfrm>
            <a:off x="2542122" y="2561055"/>
            <a:ext cx="301686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9</a:t>
            </a:r>
            <a:endParaRPr lang="en-GB" dirty="0"/>
          </a:p>
        </p:txBody>
      </p:sp>
      <p:sp>
        <p:nvSpPr>
          <p:cNvPr id="79" name="TextBox 78"/>
          <p:cNvSpPr txBox="1"/>
          <p:nvPr/>
        </p:nvSpPr>
        <p:spPr>
          <a:xfrm>
            <a:off x="3851920" y="2561055"/>
            <a:ext cx="418704" cy="369332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16</a:t>
            </a:r>
            <a:endParaRPr lang="en-GB" dirty="0"/>
          </a:p>
        </p:txBody>
      </p:sp>
      <p:sp>
        <p:nvSpPr>
          <p:cNvPr id="80" name="TextBox 79"/>
          <p:cNvSpPr txBox="1"/>
          <p:nvPr/>
        </p:nvSpPr>
        <p:spPr>
          <a:xfrm>
            <a:off x="467389" y="5291916"/>
            <a:ext cx="30168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81" name="TextBox 80"/>
          <p:cNvSpPr txBox="1"/>
          <p:nvPr/>
        </p:nvSpPr>
        <p:spPr>
          <a:xfrm>
            <a:off x="1403648" y="5291916"/>
            <a:ext cx="30168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82" name="TextBox 81"/>
          <p:cNvSpPr txBox="1"/>
          <p:nvPr/>
        </p:nvSpPr>
        <p:spPr>
          <a:xfrm>
            <a:off x="2639860" y="5291916"/>
            <a:ext cx="301686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83" name="TextBox 82"/>
          <p:cNvSpPr txBox="1"/>
          <p:nvPr/>
        </p:nvSpPr>
        <p:spPr>
          <a:xfrm>
            <a:off x="3858592" y="5291916"/>
            <a:ext cx="418704" cy="36933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84" name="TextBox 83"/>
          <p:cNvSpPr txBox="1"/>
          <p:nvPr/>
        </p:nvSpPr>
        <p:spPr>
          <a:xfrm>
            <a:off x="5076056" y="1687907"/>
            <a:ext cx="374441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Kristen ITC" pitchFamily="66" charset="0"/>
              </a:rPr>
              <a:t>We get them by adding successive odd numbers</a:t>
            </a:r>
            <a:endParaRPr lang="en-GB" sz="2000" dirty="0">
              <a:latin typeface="Kristen ITC" pitchFamily="66" charset="0"/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5076056" y="4442301"/>
            <a:ext cx="3744416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Kristen ITC" pitchFamily="66" charset="0"/>
              </a:rPr>
              <a:t>We get them by adding successive whole numbers</a:t>
            </a:r>
            <a:endParaRPr lang="en-GB" sz="2000" dirty="0">
              <a:latin typeface="Kristen ITC" pitchFamily="66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/>
              <p:cNvSpPr txBox="1"/>
              <p:nvPr/>
            </p:nvSpPr>
            <p:spPr>
              <a:xfrm>
                <a:off x="788982" y="2561055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8982" y="2561055"/>
                <a:ext cx="538930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6" name="TextBox 85"/>
              <p:cNvSpPr txBox="1"/>
              <p:nvPr/>
            </p:nvSpPr>
            <p:spPr>
              <a:xfrm>
                <a:off x="1872830" y="2561055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6" name="TextBox 8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72830" y="2561055"/>
                <a:ext cx="538930" cy="369332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7" name="TextBox 86"/>
              <p:cNvSpPr txBox="1"/>
              <p:nvPr/>
            </p:nvSpPr>
            <p:spPr>
              <a:xfrm>
                <a:off x="3095845" y="2561055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7" name="TextBox 8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5845" y="2561055"/>
                <a:ext cx="538930" cy="369332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8" name="TextBox 87"/>
              <p:cNvSpPr txBox="1"/>
              <p:nvPr/>
            </p:nvSpPr>
            <p:spPr>
              <a:xfrm>
                <a:off x="813642" y="5291916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+2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8" name="TextBox 8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3642" y="5291916"/>
                <a:ext cx="53893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9" name="TextBox 88"/>
              <p:cNvSpPr txBox="1"/>
              <p:nvPr/>
            </p:nvSpPr>
            <p:spPr>
              <a:xfrm>
                <a:off x="1904247" y="5291916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+3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89" name="TextBox 8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04247" y="5291916"/>
                <a:ext cx="53893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0" name="TextBox 89"/>
              <p:cNvSpPr txBox="1"/>
              <p:nvPr/>
            </p:nvSpPr>
            <p:spPr>
              <a:xfrm>
                <a:off x="3161197" y="5291916"/>
                <a:ext cx="5389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b="0" i="1" smtClean="0">
                          <a:latin typeface="Cambria Math"/>
                        </a:rPr>
                        <m:t>+4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1197" y="5291916"/>
                <a:ext cx="53893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93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9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1" grpId="0" animBg="1"/>
      <p:bldP spid="42" grpId="0" animBg="1"/>
      <p:bldP spid="53" grpId="0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6" grpId="0" animBg="1"/>
      <p:bldP spid="4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83" grpId="0" animBg="1"/>
      <p:bldP spid="84" grpId="0" animBg="1"/>
      <p:bldP spid="85" grpId="0" animBg="1"/>
      <p:bldP spid="7" grpId="0" animBg="1"/>
      <p:bldP spid="86" grpId="0" animBg="1"/>
      <p:bldP spid="87" grpId="0" animBg="1"/>
      <p:bldP spid="88" grpId="0" animBg="1"/>
      <p:bldP spid="89" grpId="0" animBg="1"/>
      <p:bldP spid="9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1342509"/>
            <a:ext cx="85689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Kristen ITC" pitchFamily="66" charset="0"/>
              </a:rPr>
              <a:t>1, 1, 2, 3, 5, 8, 13, 21, …</a:t>
            </a:r>
            <a:endParaRPr lang="en-GB" sz="3600" dirty="0">
              <a:latin typeface="Kristen ITC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1520" y="757148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The Fibonacci numbers are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2041684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Each number is obtained by adding the previous two numbers in the sequence.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3645024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Add together the first 3 Fibonacci numbers. Do you notice anything?</a:t>
            </a:r>
          </a:p>
          <a:p>
            <a:endParaRPr lang="en-GB" sz="2800" dirty="0">
              <a:latin typeface="Kristen ITC" pitchFamily="66" charset="0"/>
            </a:endParaRPr>
          </a:p>
          <a:p>
            <a:r>
              <a:rPr lang="en-GB" sz="2800" dirty="0" smtClean="0">
                <a:latin typeface="Kristen ITC" pitchFamily="66" charset="0"/>
              </a:rPr>
              <a:t>Now add the first 4, first 5, etc. Can you find a pattern?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5598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/>
      <p:bldP spid="4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5253" y="188640"/>
            <a:ext cx="32719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b="1" dirty="0" smtClean="0">
                <a:hlinkClick r:id="rId2"/>
              </a:rPr>
              <a:t>Happy Numbers</a:t>
            </a:r>
            <a:endParaRPr lang="en-GB" sz="36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268760"/>
            <a:ext cx="85689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Choose any number.</a:t>
            </a:r>
          </a:p>
          <a:p>
            <a:r>
              <a:rPr lang="en-GB" sz="2800" dirty="0" smtClean="0">
                <a:latin typeface="Kristen ITC" pitchFamily="66" charset="0"/>
              </a:rPr>
              <a:t>Square each of the digits and add.</a:t>
            </a:r>
          </a:p>
          <a:p>
            <a:r>
              <a:rPr lang="en-GB" sz="2800" dirty="0" smtClean="0">
                <a:latin typeface="Kristen ITC" pitchFamily="66" charset="0"/>
              </a:rPr>
              <a:t>Repeat</a:t>
            </a:r>
            <a:r>
              <a:rPr lang="en-GB" sz="2800" dirty="0">
                <a:latin typeface="Kristen ITC" pitchFamily="66" charset="0"/>
              </a:rPr>
              <a:t> </a:t>
            </a:r>
            <a:r>
              <a:rPr lang="en-GB" sz="2800" dirty="0" smtClean="0">
                <a:latin typeface="Kristen ITC" pitchFamily="66" charset="0"/>
              </a:rPr>
              <a:t>Step 2 many times.</a:t>
            </a:r>
          </a:p>
          <a:p>
            <a:endParaRPr lang="en-GB" sz="2800" dirty="0">
              <a:latin typeface="Kristen ITC" pitchFamily="66" charset="0"/>
            </a:endParaRPr>
          </a:p>
          <a:p>
            <a:endParaRPr lang="en-GB" sz="2800" dirty="0" smtClean="0">
              <a:latin typeface="Kristen ITC" pitchFamily="66" charset="0"/>
            </a:endParaRPr>
          </a:p>
          <a:p>
            <a:endParaRPr lang="en-GB" sz="2800" dirty="0">
              <a:latin typeface="Kristen ITC" pitchFamily="66" charset="0"/>
            </a:endParaRPr>
          </a:p>
          <a:p>
            <a:endParaRPr lang="en-GB" sz="2800" dirty="0" smtClean="0">
              <a:latin typeface="Kristen ITC" pitchFamily="66" charset="0"/>
            </a:endParaRPr>
          </a:p>
          <a:p>
            <a:endParaRPr lang="en-GB" sz="2800" dirty="0" smtClean="0">
              <a:latin typeface="Kristen ITC" pitchFamily="66" charset="0"/>
            </a:endParaRPr>
          </a:p>
          <a:p>
            <a:r>
              <a:rPr lang="en-GB" sz="2800" dirty="0" smtClean="0">
                <a:latin typeface="Kristen ITC" pitchFamily="66" charset="0"/>
              </a:rPr>
              <a:t>If you get to 1, the number is HAPPY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668344" y="1249640"/>
                <a:ext cx="42351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68344" y="1249640"/>
                <a:ext cx="423514" cy="461665"/>
              </a:xfrm>
              <a:prstGeom prst="rect">
                <a:avLst/>
              </a:prstGeom>
              <a:blipFill rotWithShape="1">
                <a:blip r:embed="rId3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227037" y="1711305"/>
                <a:ext cx="130612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=49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7037" y="1711305"/>
                <a:ext cx="1306127" cy="461665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6660232" y="2172970"/>
                <a:ext cx="198471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9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=97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172970"/>
                <a:ext cx="1984710" cy="461665"/>
              </a:xfrm>
              <a:prstGeom prst="rect">
                <a:avLst/>
              </a:prstGeom>
              <a:blipFill rotWithShape="1">
                <a:blip r:embed="rId5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660232" y="2708920"/>
                <a:ext cx="215462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9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=130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0232" y="2708920"/>
                <a:ext cx="2154629" cy="461665"/>
              </a:xfrm>
              <a:prstGeom prst="rect">
                <a:avLst/>
              </a:prstGeom>
              <a:blipFill rotWithShape="1">
                <a:blip r:embed="rId6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012160" y="3327375"/>
                <a:ext cx="266329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=10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3327375"/>
                <a:ext cx="2663293" cy="461665"/>
              </a:xfrm>
              <a:prstGeom prst="rect">
                <a:avLst/>
              </a:prstGeom>
              <a:blipFill rotWithShape="1">
                <a:blip r:embed="rId7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717649" y="3975447"/>
                <a:ext cx="1814791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+</m:t>
                      </m:r>
                      <m:sSup>
                        <m:sSupPr>
                          <m:ctrlP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0</m:t>
                          </m:r>
                        </m:e>
                        <m:sup>
                          <m:r>
                            <a:rPr lang="en-GB" sz="2400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GB" sz="2400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GB" sz="24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7649" y="3975447"/>
                <a:ext cx="1814791" cy="461665"/>
              </a:xfrm>
              <a:prstGeom prst="rect">
                <a:avLst/>
              </a:prstGeom>
              <a:blipFill rotWithShape="1">
                <a:blip r:embed="rId8" cstate="print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00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/>
          <a:srcRect l="34313" t="21626" r="49638" b="12422"/>
          <a:stretch>
            <a:fillRect/>
          </a:stretch>
        </p:blipFill>
        <p:spPr bwMode="auto">
          <a:xfrm>
            <a:off x="3131840" y="0"/>
            <a:ext cx="296838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685140"/>
            <a:ext cx="7200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A </a:t>
            </a:r>
            <a:r>
              <a:rPr lang="en-GB" sz="2800" i="1" dirty="0" smtClean="0">
                <a:latin typeface="Kristen ITC" pitchFamily="66" charset="0"/>
              </a:rPr>
              <a:t>prime number</a:t>
            </a:r>
            <a:r>
              <a:rPr lang="en-GB" sz="2800" dirty="0">
                <a:latin typeface="Kristen ITC" pitchFamily="66" charset="0"/>
              </a:rPr>
              <a:t> </a:t>
            </a:r>
            <a:r>
              <a:rPr lang="en-GB" sz="2800" dirty="0" smtClean="0">
                <a:latin typeface="Kristen ITC" pitchFamily="66" charset="0"/>
              </a:rPr>
              <a:t>is a number which is divisible by exactly two numbers: itself and 1. The first few prime numbers are 2, 3, 5, 7, 11, 13, 17, 19. </a:t>
            </a:r>
          </a:p>
          <a:p>
            <a:endParaRPr lang="en-GB" sz="2800" dirty="0" smtClean="0">
              <a:latin typeface="Kristen ITC" pitchFamily="66" charset="0"/>
            </a:endParaRPr>
          </a:p>
          <a:p>
            <a:r>
              <a:rPr lang="en-GB" sz="2800" dirty="0" smtClean="0">
                <a:latin typeface="Kristen ITC" pitchFamily="66" charset="0"/>
              </a:rPr>
              <a:t>NOTE: 1 is </a:t>
            </a:r>
            <a:r>
              <a:rPr lang="en-GB" sz="2800" b="1" dirty="0" smtClean="0">
                <a:latin typeface="Kristen ITC" pitchFamily="66" charset="0"/>
              </a:rPr>
              <a:t>not</a:t>
            </a:r>
            <a:r>
              <a:rPr lang="en-GB" sz="2800" dirty="0" smtClean="0">
                <a:latin typeface="Kristen ITC" pitchFamily="66" charset="0"/>
              </a:rPr>
              <a:t> a prime number since it is only divisible by one number.</a:t>
            </a:r>
          </a:p>
          <a:p>
            <a:endParaRPr lang="en-GB" sz="2800" dirty="0">
              <a:latin typeface="Kristen ITC" pitchFamily="66" charset="0"/>
            </a:endParaRPr>
          </a:p>
          <a:p>
            <a:r>
              <a:rPr lang="en-GB" sz="2800" dirty="0" smtClean="0">
                <a:latin typeface="Kristen ITC" pitchFamily="66" charset="0"/>
              </a:rPr>
              <a:t>We can find Prime Numbers using the Sieve of Eratosthenes (though this is not very useful for numbers above 100).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1412776"/>
            <a:ext cx="39792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000" b="1" dirty="0" smtClean="0">
                <a:hlinkClick r:id="rId2"/>
              </a:rPr>
              <a:t>The Largest Prime</a:t>
            </a:r>
            <a:endParaRPr lang="en-GB" sz="4000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260648"/>
            <a:ext cx="6349815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48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Is 307 a prime number?</a:t>
            </a:r>
            <a:endParaRPr lang="en-GB" sz="4800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5" y="1556792"/>
            <a:ext cx="82809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latin typeface="Adobe Heiti Std R" pitchFamily="34" charset="-128"/>
                <a:ea typeface="Adobe Heiti Std R" pitchFamily="34" charset="-128"/>
              </a:rPr>
              <a:t>To check if a number is prime we first find its square root (using a calculator and the button √), and then divide it by all the primes up to the square root. </a:t>
            </a:r>
          </a:p>
          <a:p>
            <a:r>
              <a:rPr lang="en-GB" sz="2400" dirty="0" smtClean="0">
                <a:latin typeface="Adobe Heiti Std R" pitchFamily="34" charset="-128"/>
                <a:ea typeface="Adobe Heiti Std R" pitchFamily="34" charset="-128"/>
              </a:rPr>
              <a:t>If it is not divisible by any of these, then it is prime.</a:t>
            </a:r>
            <a:endParaRPr lang="en-GB" sz="24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1520" y="3356992"/>
            <a:ext cx="8568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00B0F0"/>
                </a:solidFill>
                <a:latin typeface="Kristen ITC" pitchFamily="66" charset="0"/>
              </a:rPr>
              <a:t>The square root of 307 is</a:t>
            </a:r>
          </a:p>
          <a:p>
            <a:endParaRPr lang="en-GB" sz="2800" dirty="0" smtClean="0">
              <a:solidFill>
                <a:srgbClr val="00B0F0"/>
              </a:solidFill>
              <a:latin typeface="Kristen ITC" pitchFamily="66" charset="0"/>
            </a:endParaRPr>
          </a:p>
          <a:p>
            <a:r>
              <a:rPr lang="en-GB" sz="2800" dirty="0" smtClean="0">
                <a:solidFill>
                  <a:srgbClr val="00B0F0"/>
                </a:solidFill>
                <a:latin typeface="Kristen ITC" pitchFamily="66" charset="0"/>
              </a:rPr>
              <a:t>So we check if 307 is divisible by any of 2, 3, 5, 7, 11, 13 or 17.</a:t>
            </a:r>
          </a:p>
          <a:p>
            <a:endParaRPr lang="en-GB" sz="2800" dirty="0" smtClean="0">
              <a:solidFill>
                <a:srgbClr val="00B0F0"/>
              </a:solidFill>
              <a:latin typeface="Kristen ITC" pitchFamily="66" charset="0"/>
            </a:endParaRPr>
          </a:p>
          <a:p>
            <a:r>
              <a:rPr lang="en-GB" sz="2800" dirty="0" smtClean="0">
                <a:solidFill>
                  <a:srgbClr val="00B0F0"/>
                </a:solidFill>
                <a:latin typeface="Kristen ITC" pitchFamily="66" charset="0"/>
              </a:rPr>
              <a:t>Since it is not divisible by these, 307 IS prime. </a:t>
            </a:r>
            <a:endParaRPr lang="en-GB" sz="2800" dirty="0">
              <a:solidFill>
                <a:srgbClr val="00B0F0"/>
              </a:solidFill>
              <a:latin typeface="Kristen ITC" pitchFamily="66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220072" y="3284984"/>
          <a:ext cx="2129893" cy="6183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3" imgW="787400" imgH="228600" progId="Equation.3">
                  <p:embed/>
                </p:oleObj>
              </mc:Choice>
              <mc:Fallback>
                <p:oleObj name="Equation" r:id="rId3" imgW="78740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3284984"/>
                        <a:ext cx="2129893" cy="6183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56895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	The </a:t>
            </a:r>
            <a:r>
              <a:rPr lang="en-GB" sz="2800" i="1" dirty="0" smtClean="0">
                <a:latin typeface="Kristen ITC" pitchFamily="66" charset="0"/>
              </a:rPr>
              <a:t>factors</a:t>
            </a:r>
            <a:r>
              <a:rPr lang="en-GB" sz="2800" dirty="0" smtClean="0">
                <a:latin typeface="Kristen ITC" pitchFamily="66" charset="0"/>
              </a:rPr>
              <a:t> of a number are all the numbers which can be multiplied by a whole number to make the original number. They “go into the number”.</a:t>
            </a:r>
          </a:p>
          <a:p>
            <a:endParaRPr lang="en-GB" sz="2800" dirty="0" smtClean="0">
              <a:latin typeface="Kristen ITC" pitchFamily="66" charset="0"/>
            </a:endParaRPr>
          </a:p>
          <a:p>
            <a:r>
              <a:rPr lang="en-GB" sz="2800" dirty="0" smtClean="0">
                <a:latin typeface="Kristen ITC" pitchFamily="66" charset="0"/>
              </a:rPr>
              <a:t>For example, we can write 12 as two numbers multiplied together in several ways:</a:t>
            </a:r>
          </a:p>
          <a:p>
            <a:endParaRPr lang="en-GB" sz="2800" dirty="0">
              <a:latin typeface="Kristen ITC" pitchFamily="66" charset="0"/>
            </a:endParaRPr>
          </a:p>
          <a:p>
            <a:r>
              <a:rPr lang="en-GB" sz="2800" dirty="0" smtClean="0">
                <a:latin typeface="Kristen ITC" pitchFamily="66" charset="0"/>
              </a:rPr>
              <a:t>1 x 12			2 x 6				3 x 4</a:t>
            </a:r>
          </a:p>
          <a:p>
            <a:endParaRPr lang="en-GB" sz="2800" dirty="0">
              <a:latin typeface="Kristen ITC" pitchFamily="66" charset="0"/>
            </a:endParaRPr>
          </a:p>
          <a:p>
            <a:r>
              <a:rPr lang="en-GB" sz="2800" dirty="0" smtClean="0">
                <a:latin typeface="Kristen ITC" pitchFamily="66" charset="0"/>
              </a:rPr>
              <a:t>So the factors of 12 are 1, 2, 3, 4, 6 and 12.</a:t>
            </a:r>
          </a:p>
          <a:p>
            <a:endParaRPr lang="en-GB" sz="2800" dirty="0" smtClean="0">
              <a:latin typeface="Kristen ITC" pitchFamily="66" charset="0"/>
            </a:endParaRPr>
          </a:p>
          <a:p>
            <a:r>
              <a:rPr lang="en-GB" sz="2800" dirty="0" smtClean="0">
                <a:latin typeface="Kristen ITC" pitchFamily="66" charset="0"/>
              </a:rPr>
              <a:t>NOTE: every number (except 1) has at least two factors: itself and 1. A number with exactly 2 factors is prime.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568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	Any </a:t>
            </a:r>
            <a:r>
              <a:rPr lang="en-GB" sz="2800" dirty="0" smtClean="0">
                <a:latin typeface="Kristen ITC" pitchFamily="66" charset="0"/>
              </a:rPr>
              <a:t>number can be written as a </a:t>
            </a:r>
            <a:r>
              <a:rPr lang="en-GB" sz="2800" i="1" dirty="0" smtClean="0">
                <a:latin typeface="Kristen ITC" pitchFamily="66" charset="0"/>
              </a:rPr>
              <a:t>product of primes</a:t>
            </a:r>
            <a:r>
              <a:rPr lang="en-GB" sz="2800" dirty="0" smtClean="0">
                <a:latin typeface="Kristen ITC" pitchFamily="66" charset="0"/>
              </a:rPr>
              <a:t>. We can work this out using a factor tree: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95736" y="1844824"/>
            <a:ext cx="495649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60</a:t>
            </a:r>
            <a:endParaRPr lang="en-GB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619672" y="2636912"/>
            <a:ext cx="495649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30</a:t>
            </a:r>
            <a:endParaRPr lang="en-GB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915816" y="2636912"/>
            <a:ext cx="43204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2</a:t>
            </a:r>
            <a:endParaRPr lang="en-GB" sz="2400" b="1" dirty="0"/>
          </a:p>
        </p:txBody>
      </p:sp>
      <p:cxnSp>
        <p:nvCxnSpPr>
          <p:cNvPr id="7" name="Straight Connector 6"/>
          <p:cNvCxnSpPr>
            <a:endCxn id="4" idx="0"/>
          </p:cNvCxnSpPr>
          <p:nvPr/>
        </p:nvCxnSpPr>
        <p:spPr>
          <a:xfrm flipH="1">
            <a:off x="1867497" y="2276872"/>
            <a:ext cx="328239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5" idx="0"/>
          </p:cNvCxnSpPr>
          <p:nvPr/>
        </p:nvCxnSpPr>
        <p:spPr>
          <a:xfrm>
            <a:off x="2699792" y="2276872"/>
            <a:ext cx="432048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052014" y="3429000"/>
            <a:ext cx="495650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15</a:t>
            </a:r>
            <a:endParaRPr lang="en-GB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2195736" y="3429000"/>
            <a:ext cx="43204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2</a:t>
            </a:r>
            <a:endParaRPr lang="en-GB" sz="2400" b="1" dirty="0"/>
          </a:p>
        </p:txBody>
      </p:sp>
      <p:cxnSp>
        <p:nvCxnSpPr>
          <p:cNvPr id="14" name="Straight Connector 13"/>
          <p:cNvCxnSpPr>
            <a:endCxn id="12" idx="0"/>
          </p:cNvCxnSpPr>
          <p:nvPr/>
        </p:nvCxnSpPr>
        <p:spPr>
          <a:xfrm flipH="1">
            <a:off x="1299839" y="3068960"/>
            <a:ext cx="319833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13" idx="0"/>
          </p:cNvCxnSpPr>
          <p:nvPr/>
        </p:nvCxnSpPr>
        <p:spPr>
          <a:xfrm>
            <a:off x="2091927" y="3068960"/>
            <a:ext cx="319833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539552" y="4221088"/>
            <a:ext cx="43204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5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619672" y="4221088"/>
            <a:ext cx="43204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3</a:t>
            </a:r>
            <a:endParaRPr lang="en-GB" sz="2400" b="1" dirty="0"/>
          </a:p>
        </p:txBody>
      </p:sp>
      <p:cxnSp>
        <p:nvCxnSpPr>
          <p:cNvPr id="22" name="Straight Connector 21"/>
          <p:cNvCxnSpPr>
            <a:endCxn id="20" idx="0"/>
          </p:cNvCxnSpPr>
          <p:nvPr/>
        </p:nvCxnSpPr>
        <p:spPr>
          <a:xfrm flipH="1">
            <a:off x="755576" y="3861048"/>
            <a:ext cx="28803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endCxn id="21" idx="0"/>
          </p:cNvCxnSpPr>
          <p:nvPr/>
        </p:nvCxnSpPr>
        <p:spPr>
          <a:xfrm>
            <a:off x="1515863" y="3861048"/>
            <a:ext cx="319833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39552" y="5517232"/>
            <a:ext cx="2610010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800" b="1" dirty="0" smtClean="0"/>
              <a:t>60 = 2 x 2 x 3 x 5</a:t>
            </a:r>
            <a:endParaRPr lang="en-GB" sz="28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156175" y="1772816"/>
            <a:ext cx="495650" cy="461665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24</a:t>
            </a:r>
            <a:endParaRPr lang="en-GB" sz="24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364088" y="2564904"/>
            <a:ext cx="432048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4</a:t>
            </a:r>
            <a:endParaRPr lang="en-GB" sz="24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92280" y="2564904"/>
            <a:ext cx="432048" cy="461665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6</a:t>
            </a:r>
          </a:p>
        </p:txBody>
      </p:sp>
      <p:cxnSp>
        <p:nvCxnSpPr>
          <p:cNvPr id="30" name="Straight Connector 29"/>
          <p:cNvCxnSpPr>
            <a:endCxn id="28" idx="0"/>
          </p:cNvCxnSpPr>
          <p:nvPr/>
        </p:nvCxnSpPr>
        <p:spPr>
          <a:xfrm flipH="1">
            <a:off x="5580112" y="2204864"/>
            <a:ext cx="57606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29" idx="0"/>
          </p:cNvCxnSpPr>
          <p:nvPr/>
        </p:nvCxnSpPr>
        <p:spPr>
          <a:xfrm>
            <a:off x="6660232" y="2204864"/>
            <a:ext cx="648072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4860032" y="3356992"/>
            <a:ext cx="43204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2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940152" y="3356992"/>
            <a:ext cx="43204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2</a:t>
            </a:r>
            <a:endParaRPr lang="en-GB" sz="2400" b="1" dirty="0"/>
          </a:p>
        </p:txBody>
      </p:sp>
      <p:cxnSp>
        <p:nvCxnSpPr>
          <p:cNvPr id="36" name="Straight Connector 35"/>
          <p:cNvCxnSpPr>
            <a:endCxn id="34" idx="0"/>
          </p:cNvCxnSpPr>
          <p:nvPr/>
        </p:nvCxnSpPr>
        <p:spPr>
          <a:xfrm flipH="1">
            <a:off x="5076056" y="2996952"/>
            <a:ext cx="28803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35" idx="0"/>
          </p:cNvCxnSpPr>
          <p:nvPr/>
        </p:nvCxnSpPr>
        <p:spPr>
          <a:xfrm>
            <a:off x="5836343" y="2996952"/>
            <a:ext cx="319833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588224" y="3356992"/>
            <a:ext cx="43204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2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7668344" y="3356992"/>
            <a:ext cx="432048" cy="46166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3</a:t>
            </a:r>
            <a:endParaRPr lang="en-GB" sz="2400" b="1" dirty="0"/>
          </a:p>
        </p:txBody>
      </p:sp>
      <p:cxnSp>
        <p:nvCxnSpPr>
          <p:cNvPr id="40" name="Straight Connector 39"/>
          <p:cNvCxnSpPr>
            <a:endCxn id="38" idx="0"/>
          </p:cNvCxnSpPr>
          <p:nvPr/>
        </p:nvCxnSpPr>
        <p:spPr>
          <a:xfrm flipH="1">
            <a:off x="6804248" y="2996952"/>
            <a:ext cx="288034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>
            <a:endCxn id="39" idx="0"/>
          </p:cNvCxnSpPr>
          <p:nvPr/>
        </p:nvCxnSpPr>
        <p:spPr>
          <a:xfrm>
            <a:off x="7564535" y="2996952"/>
            <a:ext cx="319833" cy="3600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292080" y="5517232"/>
            <a:ext cx="2610010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GB" sz="2800" b="1" dirty="0" smtClean="0"/>
              <a:t>24 = 2 x 2 x 2 x 3</a:t>
            </a:r>
            <a:endParaRPr lang="en-GB" sz="2800" b="1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2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2000"/>
                                        <p:tgtEl>
                                          <p:spTgt spid="4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2" grpId="0" animBg="1"/>
      <p:bldP spid="13" grpId="0" animBg="1"/>
      <p:bldP spid="20" grpId="0" animBg="1"/>
      <p:bldP spid="21" grpId="0" animBg="1"/>
      <p:bldP spid="26" grpId="0" build="allAtOnce" animBg="1"/>
      <p:bldP spid="27" grpId="0" animBg="1"/>
      <p:bldP spid="28" grpId="0" animBg="1"/>
      <p:bldP spid="29" grpId="0" animBg="1"/>
      <p:bldP spid="34" grpId="0" animBg="1"/>
      <p:bldP spid="35" grpId="0" animBg="1"/>
      <p:bldP spid="38" grpId="0" animBg="1"/>
      <p:bldP spid="39" grpId="0" animBg="1"/>
      <p:bldP spid="45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757148"/>
            <a:ext cx="856895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The </a:t>
            </a:r>
            <a:r>
              <a:rPr lang="en-GB" sz="2800" i="1" dirty="0" smtClean="0">
                <a:latin typeface="Kristen ITC" pitchFamily="66" charset="0"/>
              </a:rPr>
              <a:t>multiples</a:t>
            </a:r>
            <a:r>
              <a:rPr lang="en-GB" sz="2800" dirty="0" smtClean="0">
                <a:latin typeface="Kristen ITC" pitchFamily="66" charset="0"/>
              </a:rPr>
              <a:t> of a number are all the numbers which can be divided by the original number with no remainder. They “are in its times table”.</a:t>
            </a:r>
          </a:p>
          <a:p>
            <a:endParaRPr lang="en-GB" sz="2800" dirty="0" smtClean="0">
              <a:latin typeface="Kristen ITC" pitchFamily="66" charset="0"/>
            </a:endParaRPr>
          </a:p>
          <a:p>
            <a:r>
              <a:rPr lang="en-GB" sz="2800" dirty="0" smtClean="0">
                <a:latin typeface="Kristen ITC" pitchFamily="66" charset="0"/>
              </a:rPr>
              <a:t>For example, the first five multiples of 6 are:</a:t>
            </a:r>
          </a:p>
          <a:p>
            <a:endParaRPr lang="en-GB" sz="2800" dirty="0">
              <a:latin typeface="Kristen ITC" pitchFamily="66" charset="0"/>
            </a:endParaRPr>
          </a:p>
          <a:p>
            <a:r>
              <a:rPr lang="en-GB" sz="2800" dirty="0" smtClean="0">
                <a:latin typeface="Kristen ITC" pitchFamily="66" charset="0"/>
              </a:rPr>
              <a:t>6, 12, 18, 24, 30</a:t>
            </a:r>
          </a:p>
          <a:p>
            <a:endParaRPr lang="en-GB" sz="2800" dirty="0" smtClean="0">
              <a:latin typeface="Kristen ITC" pitchFamily="66" charset="0"/>
            </a:endParaRPr>
          </a:p>
          <a:p>
            <a:r>
              <a:rPr lang="en-GB" sz="2800" dirty="0" smtClean="0">
                <a:latin typeface="Kristen ITC" pitchFamily="66" charset="0"/>
              </a:rPr>
              <a:t>NOTE: every number has infinitely many multiples, so we only look for the first few of any number.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355976" y="1556792"/>
            <a:ext cx="648072" cy="6480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4139952" y="3212976"/>
            <a:ext cx="648072" cy="6480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51520" y="757148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The first few multiples of 4 are: </a:t>
            </a:r>
          </a:p>
          <a:p>
            <a:endParaRPr lang="en-GB" sz="2800" dirty="0" smtClean="0">
              <a:latin typeface="Kristen ITC" pitchFamily="66" charset="0"/>
            </a:endParaRPr>
          </a:p>
          <a:p>
            <a:pPr algn="ctr"/>
            <a:r>
              <a:rPr lang="en-GB" sz="2800" dirty="0" smtClean="0">
                <a:latin typeface="Kristen ITC" pitchFamily="66" charset="0"/>
              </a:rPr>
              <a:t>4, 8, 12, 16, 20, 24, 28, ...</a:t>
            </a:r>
          </a:p>
          <a:p>
            <a:pPr algn="ctr"/>
            <a:endParaRPr lang="en-GB" sz="2800" dirty="0" smtClean="0">
              <a:latin typeface="Kristen ITC" pitchFamily="66" charset="0"/>
            </a:endParaRPr>
          </a:p>
          <a:p>
            <a:r>
              <a:rPr lang="en-GB" sz="2800" dirty="0" smtClean="0">
                <a:latin typeface="Kristen ITC" pitchFamily="66" charset="0"/>
              </a:rPr>
              <a:t>The first few multiples of 5 are:</a:t>
            </a:r>
          </a:p>
          <a:p>
            <a:endParaRPr lang="en-GB" sz="2800" dirty="0" smtClean="0">
              <a:latin typeface="Kristen ITC" pitchFamily="66" charset="0"/>
            </a:endParaRPr>
          </a:p>
          <a:p>
            <a:pPr algn="ctr"/>
            <a:r>
              <a:rPr lang="en-GB" sz="2800" dirty="0" smtClean="0">
                <a:latin typeface="Kristen ITC" pitchFamily="66" charset="0"/>
              </a:rPr>
              <a:t>5, 10, 15, 20, 25, 30, ...</a:t>
            </a:r>
          </a:p>
          <a:p>
            <a:pPr algn="ctr"/>
            <a:endParaRPr lang="en-GB" sz="2800" dirty="0" smtClean="0">
              <a:latin typeface="Kristen ITC" pitchFamily="66" charset="0"/>
            </a:endParaRPr>
          </a:p>
          <a:p>
            <a:r>
              <a:rPr lang="en-GB" sz="2800" dirty="0" smtClean="0">
                <a:latin typeface="Kristen ITC" pitchFamily="66" charset="0"/>
              </a:rPr>
              <a:t>The </a:t>
            </a:r>
            <a:r>
              <a:rPr lang="en-GB" sz="2800" i="1" dirty="0" smtClean="0">
                <a:latin typeface="Kristen ITC" pitchFamily="66" charset="0"/>
              </a:rPr>
              <a:t>Lowest Common Multiple </a:t>
            </a:r>
            <a:r>
              <a:rPr lang="en-GB" sz="2800" dirty="0" smtClean="0">
                <a:latin typeface="Kristen ITC" pitchFamily="66" charset="0"/>
              </a:rPr>
              <a:t>(LCM) of 4 and 5 is 20. It is the lowest number in both lists.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/>
          <p:cNvSpPr/>
          <p:nvPr/>
        </p:nvSpPr>
        <p:spPr>
          <a:xfrm>
            <a:off x="4283968" y="1484784"/>
            <a:ext cx="648072" cy="6480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Oval 3"/>
          <p:cNvSpPr/>
          <p:nvPr/>
        </p:nvSpPr>
        <p:spPr>
          <a:xfrm>
            <a:off x="3779912" y="3212976"/>
            <a:ext cx="648072" cy="64807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extBox 1"/>
          <p:cNvSpPr txBox="1"/>
          <p:nvPr/>
        </p:nvSpPr>
        <p:spPr>
          <a:xfrm>
            <a:off x="251520" y="757148"/>
            <a:ext cx="856895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Kristen ITC" pitchFamily="66" charset="0"/>
              </a:rPr>
              <a:t>The factors of 12 are: </a:t>
            </a:r>
          </a:p>
          <a:p>
            <a:endParaRPr lang="en-GB" sz="2800" dirty="0" smtClean="0">
              <a:latin typeface="Kristen ITC" pitchFamily="66" charset="0"/>
            </a:endParaRPr>
          </a:p>
          <a:p>
            <a:pPr algn="ctr"/>
            <a:r>
              <a:rPr lang="en-GB" sz="2800" dirty="0" smtClean="0">
                <a:latin typeface="Kristen ITC" pitchFamily="66" charset="0"/>
              </a:rPr>
              <a:t>1, 2, 3, 4, 6, 12</a:t>
            </a:r>
          </a:p>
          <a:p>
            <a:pPr algn="ctr"/>
            <a:endParaRPr lang="en-GB" sz="2800" dirty="0" smtClean="0">
              <a:latin typeface="Kristen ITC" pitchFamily="66" charset="0"/>
            </a:endParaRPr>
          </a:p>
          <a:p>
            <a:r>
              <a:rPr lang="en-GB" sz="2800" dirty="0" smtClean="0">
                <a:latin typeface="Kristen ITC" pitchFamily="66" charset="0"/>
              </a:rPr>
              <a:t>The factors of 20 are:</a:t>
            </a:r>
          </a:p>
          <a:p>
            <a:endParaRPr lang="en-GB" sz="2800" dirty="0" smtClean="0">
              <a:latin typeface="Kristen ITC" pitchFamily="66" charset="0"/>
            </a:endParaRPr>
          </a:p>
          <a:p>
            <a:pPr algn="ctr"/>
            <a:r>
              <a:rPr lang="en-GB" sz="2800" dirty="0" smtClean="0">
                <a:latin typeface="Kristen ITC" pitchFamily="66" charset="0"/>
              </a:rPr>
              <a:t>1, 2, 4, 5, 10, 20</a:t>
            </a:r>
          </a:p>
          <a:p>
            <a:pPr algn="ctr"/>
            <a:endParaRPr lang="en-GB" sz="2800" dirty="0" smtClean="0">
              <a:latin typeface="Kristen ITC" pitchFamily="66" charset="0"/>
            </a:endParaRPr>
          </a:p>
          <a:p>
            <a:r>
              <a:rPr lang="en-GB" sz="2800" dirty="0" smtClean="0">
                <a:latin typeface="Kristen ITC" pitchFamily="66" charset="0"/>
              </a:rPr>
              <a:t>The </a:t>
            </a:r>
            <a:r>
              <a:rPr lang="en-GB" sz="2800" i="1" dirty="0" smtClean="0">
                <a:latin typeface="Kristen ITC" pitchFamily="66" charset="0"/>
              </a:rPr>
              <a:t>Highest Common Factor </a:t>
            </a:r>
            <a:r>
              <a:rPr lang="en-GB" sz="2800" dirty="0" smtClean="0">
                <a:latin typeface="Kristen ITC" pitchFamily="66" charset="0"/>
              </a:rPr>
              <a:t>(HCF) of 12 and 20 is 4. It is the highest number in both lists.</a:t>
            </a:r>
            <a:endParaRPr lang="en-GB" sz="2800" dirty="0">
              <a:latin typeface="Kristen ITC" pitchFamily="66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www.interactive-maths.com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774</Words>
  <Application>Microsoft Office PowerPoint</Application>
  <PresentationFormat>On-screen Show (4:3)</PresentationFormat>
  <Paragraphs>137</Paragraphs>
  <Slides>15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Office Theme</vt:lpstr>
      <vt:lpstr>Equation</vt:lpstr>
      <vt:lpstr>Types of Number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School of St Helen and St Katharine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Number</dc:title>
  <dc:creator>dclark</dc:creator>
  <cp:lastModifiedBy>Dan</cp:lastModifiedBy>
  <cp:revision>23</cp:revision>
  <dcterms:created xsi:type="dcterms:W3CDTF">2013-08-29T09:45:18Z</dcterms:created>
  <dcterms:modified xsi:type="dcterms:W3CDTF">2013-09-26T17:37:07Z</dcterms:modified>
</cp:coreProperties>
</file>