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428" r:id="rId2"/>
    <p:sldId id="264" r:id="rId3"/>
    <p:sldId id="427" r:id="rId4"/>
    <p:sldId id="421" r:id="rId5"/>
    <p:sldId id="43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9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and Range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991025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Consider these sets of numbers: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do you notice? What do you wonder?</a:t>
            </a:r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93776"/>
              </p:ext>
            </p:extLst>
          </p:nvPr>
        </p:nvGraphicFramePr>
        <p:xfrm>
          <a:off x="1667164" y="1666104"/>
          <a:ext cx="5518946" cy="2595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5731">
                  <a:extLst>
                    <a:ext uri="{9D8B030D-6E8A-4147-A177-3AD203B41FA5}">
                      <a16:colId xmlns:a16="http://schemas.microsoft.com/office/drawing/2014/main" val="2797356947"/>
                    </a:ext>
                  </a:extLst>
                </a:gridCol>
                <a:gridCol w="2732442">
                  <a:extLst>
                    <a:ext uri="{9D8B030D-6E8A-4147-A177-3AD203B41FA5}">
                      <a16:colId xmlns:a16="http://schemas.microsoft.com/office/drawing/2014/main" val="3240196874"/>
                    </a:ext>
                  </a:extLst>
                </a:gridCol>
                <a:gridCol w="1032734">
                  <a:extLst>
                    <a:ext uri="{9D8B030D-6E8A-4147-A177-3AD203B41FA5}">
                      <a16:colId xmlns:a16="http://schemas.microsoft.com/office/drawing/2014/main" val="1717059523"/>
                    </a:ext>
                  </a:extLst>
                </a:gridCol>
                <a:gridCol w="1108039">
                  <a:extLst>
                    <a:ext uri="{9D8B030D-6E8A-4147-A177-3AD203B41FA5}">
                      <a16:colId xmlns:a16="http://schemas.microsoft.com/office/drawing/2014/main" val="42704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134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31, 33, 36, 38, 42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13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131,</a:t>
                      </a:r>
                      <a:r>
                        <a:rPr lang="en-US" baseline="0" dirty="0"/>
                        <a:t> 133, 136, 138, 142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2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31, 31, 31, 31, 31, 42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35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36, 36, 36,</a:t>
                      </a:r>
                      <a:r>
                        <a:rPr lang="en-US" baseline="0" dirty="0"/>
                        <a:t> 36, 36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28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1, 17,</a:t>
                      </a:r>
                      <a:r>
                        <a:rPr lang="en-US" baseline="0" dirty="0"/>
                        <a:t> 55, 71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54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2, 3, 4, …, 69, 70, 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81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61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F88DF3-020D-154E-9CA5-3AA96216A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02169"/>
              </p:ext>
            </p:extLst>
          </p:nvPr>
        </p:nvGraphicFramePr>
        <p:xfrm>
          <a:off x="665875" y="811091"/>
          <a:ext cx="7638734" cy="392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5">
                  <a:extLst>
                    <a:ext uri="{9D8B030D-6E8A-4147-A177-3AD203B41FA5}">
                      <a16:colId xmlns:a16="http://schemas.microsoft.com/office/drawing/2014/main" val="1237350086"/>
                    </a:ext>
                  </a:extLst>
                </a:gridCol>
                <a:gridCol w="2391543">
                  <a:extLst>
                    <a:ext uri="{9D8B030D-6E8A-4147-A177-3AD203B41FA5}">
                      <a16:colId xmlns:a16="http://schemas.microsoft.com/office/drawing/2014/main" val="3656951648"/>
                    </a:ext>
                  </a:extLst>
                </a:gridCol>
                <a:gridCol w="2391543">
                  <a:extLst>
                    <a:ext uri="{9D8B030D-6E8A-4147-A177-3AD203B41FA5}">
                      <a16:colId xmlns:a16="http://schemas.microsoft.com/office/drawing/2014/main" val="2801722466"/>
                    </a:ext>
                  </a:extLst>
                </a:gridCol>
                <a:gridCol w="2391543">
                  <a:extLst>
                    <a:ext uri="{9D8B030D-6E8A-4147-A177-3AD203B41FA5}">
                      <a16:colId xmlns:a16="http://schemas.microsoft.com/office/drawing/2014/main" val="694013357"/>
                    </a:ext>
                  </a:extLst>
                </a:gridCol>
              </a:tblGrid>
              <a:tr h="34717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Less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More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27556933"/>
                  </a:ext>
                </a:extLst>
              </a:tr>
              <a:tr h="119286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More</a:t>
                      </a: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5679110"/>
                  </a:ext>
                </a:extLst>
              </a:tr>
              <a:tr h="119286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</a:t>
                      </a: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2400" b="0" dirty="0"/>
                        <a:t>3, 3, 5, 6, 8, 11</a:t>
                      </a:r>
                      <a:endParaRPr lang="en-US" sz="24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3947465"/>
                  </a:ext>
                </a:extLst>
              </a:tr>
              <a:tr h="119286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Less</a:t>
                      </a:r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42271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648D49C-C107-E542-BF06-6EEB140F44C4}"/>
              </a:ext>
            </a:extLst>
          </p:cNvPr>
          <p:cNvSpPr txBox="1"/>
          <p:nvPr/>
        </p:nvSpPr>
        <p:spPr>
          <a:xfrm rot="16200000">
            <a:off x="-1480412" y="2567203"/>
            <a:ext cx="37661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Median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42E8B2-B8B6-8747-8A66-D35919C57F4B}"/>
              </a:ext>
            </a:extLst>
          </p:cNvPr>
          <p:cNvSpPr txBox="1"/>
          <p:nvPr/>
        </p:nvSpPr>
        <p:spPr>
          <a:xfrm>
            <a:off x="4333375" y="464643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Range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7B0C46-8E2F-C44C-BFA8-CC22E017BD5D}"/>
              </a:ext>
            </a:extLst>
          </p:cNvPr>
          <p:cNvSpPr txBox="1"/>
          <p:nvPr/>
        </p:nvSpPr>
        <p:spPr>
          <a:xfrm>
            <a:off x="0" y="41973"/>
            <a:ext cx="90769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Instructions: </a:t>
            </a:r>
            <a:r>
              <a:rPr lang="en-GB" sz="1050" dirty="0"/>
              <a:t>Complete the remaining boxes by making the minimum change possible to the centre box. If there are boxes that cannot be filled in, say why.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374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41684" y="489065"/>
            <a:ext cx="2052228" cy="4154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chemeClr val="bg1"/>
                </a:solidFill>
              </a:rPr>
              <a:t>Range = 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42854" y="489065"/>
            <a:ext cx="2052228" cy="4154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chemeClr val="bg1"/>
                </a:solidFill>
              </a:rPr>
              <a:t>Median = 6</a:t>
            </a:r>
          </a:p>
        </p:txBody>
      </p:sp>
      <p:sp>
        <p:nvSpPr>
          <p:cNvPr id="8" name="Oval 7"/>
          <p:cNvSpPr/>
          <p:nvPr/>
        </p:nvSpPr>
        <p:spPr>
          <a:xfrm>
            <a:off x="1925706" y="1059582"/>
            <a:ext cx="2916324" cy="291632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9" name="Oval 8"/>
          <p:cNvSpPr/>
          <p:nvPr/>
        </p:nvSpPr>
        <p:spPr>
          <a:xfrm>
            <a:off x="3729253" y="1057655"/>
            <a:ext cx="2916324" cy="29163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16" name="Oval 15"/>
          <p:cNvSpPr/>
          <p:nvPr/>
        </p:nvSpPr>
        <p:spPr>
          <a:xfrm>
            <a:off x="2736780" y="1425443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17" name="TextBox 16"/>
          <p:cNvSpPr txBox="1"/>
          <p:nvPr/>
        </p:nvSpPr>
        <p:spPr>
          <a:xfrm>
            <a:off x="2774458" y="1448962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5217648" y="1448962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19" name="TextBox 18"/>
          <p:cNvSpPr txBox="1"/>
          <p:nvPr/>
        </p:nvSpPr>
        <p:spPr>
          <a:xfrm>
            <a:off x="5255326" y="1472480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4161302" y="2019509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21" name="TextBox 20"/>
          <p:cNvSpPr txBox="1"/>
          <p:nvPr/>
        </p:nvSpPr>
        <p:spPr>
          <a:xfrm>
            <a:off x="4198979" y="2043028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897536" y="2525811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24" name="TextBox 23"/>
          <p:cNvSpPr txBox="1"/>
          <p:nvPr/>
        </p:nvSpPr>
        <p:spPr>
          <a:xfrm>
            <a:off x="6935214" y="2549330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266" y="3435340"/>
            <a:ext cx="1273333" cy="17081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Think of a list of 4 numbers that could belong in each of the regions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46497" y="3705877"/>
            <a:ext cx="1350150" cy="124649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>
                <a:solidFill>
                  <a:schemeClr val="bg1"/>
                </a:solidFill>
              </a:rPr>
              <a:t>If you think a region is impossible to fill, convince me why!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600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06126" y="261296"/>
            <a:ext cx="2052228" cy="4154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chemeClr val="bg1"/>
                </a:solidFill>
              </a:rPr>
              <a:t>Range &gt; 20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43260" y="4342144"/>
            <a:ext cx="2337998" cy="73866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chemeClr val="bg1"/>
                </a:solidFill>
              </a:rPr>
              <a:t>Even number of pieces of data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31640" y="261296"/>
            <a:ext cx="2052228" cy="7386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chemeClr val="bg1"/>
                </a:solidFill>
              </a:rPr>
              <a:t>Median &gt; Range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479" y="3603480"/>
            <a:ext cx="1350150" cy="14773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500" dirty="0">
                <a:solidFill>
                  <a:schemeClr val="bg1"/>
                </a:solidFill>
              </a:rPr>
              <a:t>Think of a list of numbers that could belong in each of the regions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6602879" y="1730593"/>
            <a:ext cx="1350150" cy="124649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>
                <a:solidFill>
                  <a:schemeClr val="bg1"/>
                </a:solidFill>
              </a:rPr>
              <a:t>If you think a region is impossible to fill, convince me why!</a:t>
            </a:r>
          </a:p>
        </p:txBody>
      </p:sp>
      <p:sp>
        <p:nvSpPr>
          <p:cNvPr id="26" name="Oval 25"/>
          <p:cNvSpPr/>
          <p:nvPr/>
        </p:nvSpPr>
        <p:spPr>
          <a:xfrm>
            <a:off x="1667573" y="843558"/>
            <a:ext cx="2916324" cy="2916324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27" name="Oval 26"/>
          <p:cNvSpPr/>
          <p:nvPr/>
        </p:nvSpPr>
        <p:spPr>
          <a:xfrm>
            <a:off x="3471120" y="841631"/>
            <a:ext cx="2916324" cy="29163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28" name="Oval 27"/>
          <p:cNvSpPr/>
          <p:nvPr/>
        </p:nvSpPr>
        <p:spPr>
          <a:xfrm>
            <a:off x="2661030" y="2122719"/>
            <a:ext cx="2916324" cy="2916324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29" name="Oval 28"/>
          <p:cNvSpPr/>
          <p:nvPr/>
        </p:nvSpPr>
        <p:spPr>
          <a:xfrm>
            <a:off x="2473232" y="1414106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0" name="TextBox 29"/>
          <p:cNvSpPr txBox="1"/>
          <p:nvPr/>
        </p:nvSpPr>
        <p:spPr>
          <a:xfrm>
            <a:off x="2510910" y="1437624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2" name="Oval 31"/>
          <p:cNvSpPr/>
          <p:nvPr/>
        </p:nvSpPr>
        <p:spPr>
          <a:xfrm>
            <a:off x="5310539" y="1437624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3" name="TextBox 32"/>
          <p:cNvSpPr txBox="1"/>
          <p:nvPr/>
        </p:nvSpPr>
        <p:spPr>
          <a:xfrm>
            <a:off x="5348217" y="1461143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3886840" y="4107437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7" name="TextBox 36"/>
          <p:cNvSpPr txBox="1"/>
          <p:nvPr/>
        </p:nvSpPr>
        <p:spPr>
          <a:xfrm>
            <a:off x="3924517" y="4130955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8" name="Oval 37"/>
          <p:cNvSpPr/>
          <p:nvPr/>
        </p:nvSpPr>
        <p:spPr>
          <a:xfrm>
            <a:off x="3849163" y="1576124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9" name="TextBox 38"/>
          <p:cNvSpPr txBox="1"/>
          <p:nvPr/>
        </p:nvSpPr>
        <p:spPr>
          <a:xfrm>
            <a:off x="3886840" y="1599642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0" name="Oval 39"/>
          <p:cNvSpPr/>
          <p:nvPr/>
        </p:nvSpPr>
        <p:spPr>
          <a:xfrm>
            <a:off x="4642924" y="2872268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41" name="TextBox 40"/>
          <p:cNvSpPr txBox="1"/>
          <p:nvPr/>
        </p:nvSpPr>
        <p:spPr>
          <a:xfrm>
            <a:off x="4680601" y="2895786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2" name="Oval 41"/>
          <p:cNvSpPr/>
          <p:nvPr/>
        </p:nvSpPr>
        <p:spPr>
          <a:xfrm>
            <a:off x="3088058" y="3010767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43" name="TextBox 42"/>
          <p:cNvSpPr txBox="1"/>
          <p:nvPr/>
        </p:nvSpPr>
        <p:spPr>
          <a:xfrm>
            <a:off x="3125736" y="3034286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Oval 43"/>
          <p:cNvSpPr/>
          <p:nvPr/>
        </p:nvSpPr>
        <p:spPr>
          <a:xfrm>
            <a:off x="3849163" y="2440220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45" name="TextBox 44"/>
          <p:cNvSpPr txBox="1"/>
          <p:nvPr/>
        </p:nvSpPr>
        <p:spPr>
          <a:xfrm>
            <a:off x="3886840" y="2463738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7" name="Oval 46"/>
          <p:cNvSpPr/>
          <p:nvPr/>
        </p:nvSpPr>
        <p:spPr>
          <a:xfrm>
            <a:off x="6241755" y="3292247"/>
            <a:ext cx="324036" cy="3240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48" name="TextBox 47"/>
          <p:cNvSpPr txBox="1"/>
          <p:nvPr/>
        </p:nvSpPr>
        <p:spPr>
          <a:xfrm>
            <a:off x="6279433" y="3315766"/>
            <a:ext cx="2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645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87B231-8670-4A99-A8D7-A7DA78D43AAB}"/>
              </a:ext>
            </a:extLst>
          </p:cNvPr>
          <p:cNvSpPr txBox="1"/>
          <p:nvPr/>
        </p:nvSpPr>
        <p:spPr>
          <a:xfrm>
            <a:off x="133879" y="131174"/>
            <a:ext cx="496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Using the digits 0 – 9, fill in the boxes to create a correct set.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513773-82D8-45DC-AC4E-A20FEEE0DA9D}"/>
              </a:ext>
            </a:extLst>
          </p:cNvPr>
          <p:cNvSpPr txBox="1"/>
          <p:nvPr/>
        </p:nvSpPr>
        <p:spPr>
          <a:xfrm>
            <a:off x="5122333" y="999067"/>
            <a:ext cx="149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Range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80F656-8A5C-4B3C-A510-AEC9AC6A0A2E}"/>
              </a:ext>
            </a:extLst>
          </p:cNvPr>
          <p:cNvSpPr txBox="1"/>
          <p:nvPr/>
        </p:nvSpPr>
        <p:spPr>
          <a:xfrm>
            <a:off x="4965700" y="1669536"/>
            <a:ext cx="1210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Median =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2A8157-6BC5-4ADE-9B3B-D7662AFAF618}"/>
              </a:ext>
            </a:extLst>
          </p:cNvPr>
          <p:cNvSpPr/>
          <p:nvPr/>
        </p:nvSpPr>
        <p:spPr>
          <a:xfrm>
            <a:off x="1236133" y="1151467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EF11D-3BCB-4E52-9944-337A5CB4B338}"/>
              </a:ext>
            </a:extLst>
          </p:cNvPr>
          <p:cNvSpPr/>
          <p:nvPr/>
        </p:nvSpPr>
        <p:spPr>
          <a:xfrm>
            <a:off x="1888067" y="1151467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21D955-5B8A-448C-9FE9-09952C1AFE07}"/>
              </a:ext>
            </a:extLst>
          </p:cNvPr>
          <p:cNvSpPr/>
          <p:nvPr/>
        </p:nvSpPr>
        <p:spPr>
          <a:xfrm>
            <a:off x="2540001" y="1151467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98BFEE-87E3-4ADD-BF8B-94892AC6A625}"/>
              </a:ext>
            </a:extLst>
          </p:cNvPr>
          <p:cNvSpPr/>
          <p:nvPr/>
        </p:nvSpPr>
        <p:spPr>
          <a:xfrm>
            <a:off x="3191935" y="1151467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0094A1-4BA0-4CCF-8E09-66907D258FC9}"/>
              </a:ext>
            </a:extLst>
          </p:cNvPr>
          <p:cNvSpPr/>
          <p:nvPr/>
        </p:nvSpPr>
        <p:spPr>
          <a:xfrm>
            <a:off x="3843869" y="1151467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89F64D-7F51-432F-ADF7-25F1359D57DC}"/>
              </a:ext>
            </a:extLst>
          </p:cNvPr>
          <p:cNvSpPr/>
          <p:nvPr/>
        </p:nvSpPr>
        <p:spPr>
          <a:xfrm>
            <a:off x="1068913" y="3203033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FB026A-38E9-4D05-8CB4-13F6D257F338}"/>
              </a:ext>
            </a:extLst>
          </p:cNvPr>
          <p:cNvSpPr/>
          <p:nvPr/>
        </p:nvSpPr>
        <p:spPr>
          <a:xfrm>
            <a:off x="1720847" y="3203033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23C77B-5B04-4FE6-87F8-01FABF2A52EB}"/>
              </a:ext>
            </a:extLst>
          </p:cNvPr>
          <p:cNvSpPr/>
          <p:nvPr/>
        </p:nvSpPr>
        <p:spPr>
          <a:xfrm>
            <a:off x="2372781" y="3203033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48D4F-733C-4CCE-8B9A-F9B71B04A15B}"/>
              </a:ext>
            </a:extLst>
          </p:cNvPr>
          <p:cNvSpPr/>
          <p:nvPr/>
        </p:nvSpPr>
        <p:spPr>
          <a:xfrm>
            <a:off x="3024715" y="3203033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EC437E-842D-4056-B02B-CD9BBDB13C5E}"/>
              </a:ext>
            </a:extLst>
          </p:cNvPr>
          <p:cNvSpPr/>
          <p:nvPr/>
        </p:nvSpPr>
        <p:spPr>
          <a:xfrm>
            <a:off x="3676649" y="3203033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C7012F-822F-43E3-8B19-01C63C190DEE}"/>
              </a:ext>
            </a:extLst>
          </p:cNvPr>
          <p:cNvSpPr/>
          <p:nvPr/>
        </p:nvSpPr>
        <p:spPr>
          <a:xfrm>
            <a:off x="4328583" y="3203033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8416C-5C99-4AC3-819C-DA27965C722F}"/>
              </a:ext>
            </a:extLst>
          </p:cNvPr>
          <p:cNvSpPr/>
          <p:nvPr/>
        </p:nvSpPr>
        <p:spPr>
          <a:xfrm>
            <a:off x="6176434" y="846667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5F1D44-2CFE-4268-9D58-21B3E0768DE1}"/>
              </a:ext>
            </a:extLst>
          </p:cNvPr>
          <p:cNvSpPr/>
          <p:nvPr/>
        </p:nvSpPr>
        <p:spPr>
          <a:xfrm>
            <a:off x="6176434" y="1540935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88477B-8B7E-42B6-A573-DB8D9A79A293}"/>
              </a:ext>
            </a:extLst>
          </p:cNvPr>
          <p:cNvSpPr txBox="1"/>
          <p:nvPr/>
        </p:nvSpPr>
        <p:spPr>
          <a:xfrm>
            <a:off x="5372100" y="2974432"/>
            <a:ext cx="149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Range =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2BA10E-F244-4EE1-8E43-AE63234B3BF7}"/>
              </a:ext>
            </a:extLst>
          </p:cNvPr>
          <p:cNvSpPr txBox="1"/>
          <p:nvPr/>
        </p:nvSpPr>
        <p:spPr>
          <a:xfrm>
            <a:off x="5215467" y="3644901"/>
            <a:ext cx="1210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Median =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A364DF-55E6-48A5-BFCA-ED517C922859}"/>
              </a:ext>
            </a:extLst>
          </p:cNvPr>
          <p:cNvSpPr/>
          <p:nvPr/>
        </p:nvSpPr>
        <p:spPr>
          <a:xfrm>
            <a:off x="6426201" y="2822032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E0CE61-53A3-452A-B624-CF37DBD8E044}"/>
              </a:ext>
            </a:extLst>
          </p:cNvPr>
          <p:cNvSpPr/>
          <p:nvPr/>
        </p:nvSpPr>
        <p:spPr>
          <a:xfrm>
            <a:off x="6426201" y="3516300"/>
            <a:ext cx="499534" cy="626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BF54005-144C-482F-8986-3362F799AFDF}"/>
              </a:ext>
            </a:extLst>
          </p:cNvPr>
          <p:cNvCxnSpPr>
            <a:cxnSpLocks/>
          </p:cNvCxnSpPr>
          <p:nvPr/>
        </p:nvCxnSpPr>
        <p:spPr>
          <a:xfrm>
            <a:off x="0" y="25717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E95E6C-52C1-4140-BC30-D51C8C9B2F8F}"/>
              </a:ext>
            </a:extLst>
          </p:cNvPr>
          <p:cNvSpPr txBox="1"/>
          <p:nvPr/>
        </p:nvSpPr>
        <p:spPr>
          <a:xfrm>
            <a:off x="4965700" y="4797456"/>
            <a:ext cx="4124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Can you do it if you can only use each digit once?</a:t>
            </a:r>
          </a:p>
        </p:txBody>
      </p:sp>
    </p:spTree>
    <p:extLst>
      <p:ext uri="{BB962C8B-B14F-4D97-AF65-F5344CB8AC3E}">
        <p14:creationId xmlns:p14="http://schemas.microsoft.com/office/powerpoint/2010/main" val="29566218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269</Words>
  <Application>Microsoft Office PowerPoint</Application>
  <PresentationFormat>On-screen Show (16:9)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Median and Range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</dc:title>
  <dc:creator>Daniel Rodriguez-Clark</dc:creator>
  <cp:lastModifiedBy>Dan Rodriguez-Clark</cp:lastModifiedBy>
  <cp:revision>11</cp:revision>
  <dcterms:modified xsi:type="dcterms:W3CDTF">2020-07-04T19:06:19Z</dcterms:modified>
</cp:coreProperties>
</file>