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7" r:id="rId3"/>
    <p:sldId id="258" r:id="rId4"/>
    <p:sldId id="259" r:id="rId5"/>
    <p:sldId id="262" r:id="rId6"/>
    <p:sldId id="260" r:id="rId7"/>
    <p:sldId id="261" r:id="rId8"/>
    <p:sldId id="264" r:id="rId9"/>
    <p:sldId id="268" r:id="rId10"/>
    <p:sldId id="263" r:id="rId11"/>
    <p:sldId id="270" r:id="rId12"/>
    <p:sldId id="265" r:id="rId13"/>
    <p:sldId id="269" r:id="rId14"/>
    <p:sldId id="266" r:id="rId15"/>
    <p:sldId id="271" r:id="rId16"/>
    <p:sldId id="272" r:id="rId17"/>
    <p:sldId id="267"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5435" autoAdjust="0"/>
  </p:normalViewPr>
  <p:slideViewPr>
    <p:cSldViewPr>
      <p:cViewPr>
        <p:scale>
          <a:sx n="77" d="100"/>
          <a:sy n="77" d="100"/>
        </p:scale>
        <p:origin x="-102" y="-28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43635B-B267-48CD-8FF9-7BB30074BDAF}" type="datetimeFigureOut">
              <a:rPr lang="en-GB" smtClean="0"/>
              <a:t>07/09/2014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E52CD9-C80C-467D-992F-41D01612D28A}" type="slidenum">
              <a:rPr lang="en-GB" smtClean="0"/>
              <a:t>‹#›</a:t>
            </a:fld>
            <a:endParaRPr lang="en-GB"/>
          </a:p>
        </p:txBody>
      </p:sp>
    </p:spTree>
    <p:extLst>
      <p:ext uri="{BB962C8B-B14F-4D97-AF65-F5344CB8AC3E}">
        <p14:creationId xmlns:p14="http://schemas.microsoft.com/office/powerpoint/2010/main" val="18367884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Linking videos.</a:t>
            </a:r>
          </a:p>
          <a:p>
            <a:r>
              <a:rPr lang="en-US" dirty="0" smtClean="0"/>
              <a:t>After first collaborative</a:t>
            </a:r>
            <a:r>
              <a:rPr lang="en-US" baseline="0" dirty="0" smtClean="0"/>
              <a:t> project meeting it was agreed that something needed to be done to ensure the students would watch videos.</a:t>
            </a:r>
          </a:p>
          <a:p>
            <a:r>
              <a:rPr lang="en-US" baseline="0" dirty="0" smtClean="0"/>
              <a:t>Accountability.</a:t>
            </a:r>
            <a:endParaRPr lang="en-GB" dirty="0"/>
          </a:p>
        </p:txBody>
      </p:sp>
      <p:sp>
        <p:nvSpPr>
          <p:cNvPr id="4" name="Slide Number Placeholder 3"/>
          <p:cNvSpPr>
            <a:spLocks noGrp="1"/>
          </p:cNvSpPr>
          <p:nvPr>
            <p:ph type="sldNum" sz="quarter" idx="10"/>
          </p:nvPr>
        </p:nvSpPr>
        <p:spPr/>
        <p:txBody>
          <a:bodyPr/>
          <a:lstStyle/>
          <a:p>
            <a:fld id="{B6E52CD9-C80C-467D-992F-41D01612D28A}" type="slidenum">
              <a:rPr lang="en-GB" smtClean="0"/>
              <a:t>4</a:t>
            </a:fld>
            <a:endParaRPr lang="en-GB"/>
          </a:p>
        </p:txBody>
      </p:sp>
    </p:spTree>
    <p:extLst>
      <p:ext uri="{BB962C8B-B14F-4D97-AF65-F5344CB8AC3E}">
        <p14:creationId xmlns:p14="http://schemas.microsoft.com/office/powerpoint/2010/main" val="34492707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kern="1200" dirty="0" smtClean="0">
                <a:solidFill>
                  <a:schemeClr val="tx1"/>
                </a:solidFill>
                <a:effectLst/>
                <a:latin typeface="+mn-lt"/>
                <a:ea typeface="+mn-ea"/>
                <a:cs typeface="+mn-cs"/>
              </a:rPr>
              <a:t>Dave - I have found the experience of using the Flipped Classroom positive. I think that it has had a few big benefits:</a:t>
            </a:r>
          </a:p>
          <a:p>
            <a:r>
              <a:rPr lang="en-GB" sz="1200" b="0" i="0" kern="1200" dirty="0" smtClean="0">
                <a:solidFill>
                  <a:schemeClr val="tx1"/>
                </a:solidFill>
                <a:effectLst/>
                <a:latin typeface="+mn-lt"/>
                <a:ea typeface="+mn-ea"/>
                <a:cs typeface="+mn-cs"/>
              </a:rPr>
              <a:t> </a:t>
            </a:r>
          </a:p>
          <a:p>
            <a:r>
              <a:rPr lang="en-GB" sz="1200" b="0" i="0" kern="1200" dirty="0" smtClean="0">
                <a:solidFill>
                  <a:schemeClr val="tx1"/>
                </a:solidFill>
                <a:effectLst/>
                <a:latin typeface="+mn-lt"/>
                <a:ea typeface="+mn-ea"/>
                <a:cs typeface="+mn-cs"/>
              </a:rPr>
              <a:t>·         The model allows students to begin a lesson with a base knowledge of the topic that is to be taught and sometimes allows them to come to class with the right questions in their mind so that I can help them clarify specific points rather than starting from scratch. I have found that this can increase their engagement in the lesson as they are leading the lesson more as it is their questions that need answering.</a:t>
            </a:r>
          </a:p>
          <a:p>
            <a:r>
              <a:rPr lang="en-GB" sz="1200" b="0" i="0" kern="1200" dirty="0" smtClean="0">
                <a:solidFill>
                  <a:schemeClr val="tx1"/>
                </a:solidFill>
                <a:effectLst/>
                <a:latin typeface="+mn-lt"/>
                <a:ea typeface="+mn-ea"/>
                <a:cs typeface="+mn-cs"/>
              </a:rPr>
              <a:t> </a:t>
            </a:r>
          </a:p>
          <a:p>
            <a:r>
              <a:rPr lang="en-GB" sz="1200" b="0" i="0" kern="1200" dirty="0" smtClean="0">
                <a:solidFill>
                  <a:schemeClr val="tx1"/>
                </a:solidFill>
                <a:effectLst/>
                <a:latin typeface="+mn-lt"/>
                <a:ea typeface="+mn-ea"/>
                <a:cs typeface="+mn-cs"/>
              </a:rPr>
              <a:t>·         The group that I have used the Flipped Classroom with have also shown more independence than other IB groups that I have worked with. They know that they can learn more independently, they can catch up (a little at least) on their own when they miss a lesson and can revise more effectively from home.</a:t>
            </a:r>
          </a:p>
          <a:p>
            <a:r>
              <a:rPr lang="en-GB" sz="1200" b="0" i="0" kern="1200" dirty="0" smtClean="0">
                <a:solidFill>
                  <a:schemeClr val="tx1"/>
                </a:solidFill>
                <a:effectLst/>
                <a:latin typeface="+mn-lt"/>
                <a:ea typeface="+mn-ea"/>
                <a:cs typeface="+mn-cs"/>
              </a:rPr>
              <a:t> </a:t>
            </a:r>
          </a:p>
          <a:p>
            <a:r>
              <a:rPr lang="en-GB" sz="1200" b="0" i="0" kern="1200" dirty="0" smtClean="0">
                <a:solidFill>
                  <a:schemeClr val="tx1"/>
                </a:solidFill>
                <a:effectLst/>
                <a:latin typeface="+mn-lt"/>
                <a:ea typeface="+mn-ea"/>
                <a:cs typeface="+mn-cs"/>
              </a:rPr>
              <a:t>·         Carrying out the project has provided the department with a new set of resources that can be used again and again by teachers and by students.</a:t>
            </a:r>
          </a:p>
          <a:p>
            <a:r>
              <a:rPr lang="en-GB" sz="1200" b="0" i="0" kern="1200" dirty="0" smtClean="0">
                <a:solidFill>
                  <a:schemeClr val="tx1"/>
                </a:solidFill>
                <a:effectLst/>
                <a:latin typeface="+mn-lt"/>
                <a:ea typeface="+mn-ea"/>
                <a:cs typeface="+mn-cs"/>
              </a:rPr>
              <a:t> </a:t>
            </a:r>
          </a:p>
          <a:p>
            <a:r>
              <a:rPr lang="en-GB" sz="1200" b="0" i="0" kern="1200" dirty="0" smtClean="0">
                <a:solidFill>
                  <a:schemeClr val="tx1"/>
                </a:solidFill>
                <a:effectLst/>
                <a:latin typeface="+mn-lt"/>
                <a:ea typeface="+mn-ea"/>
                <a:cs typeface="+mn-cs"/>
              </a:rPr>
              <a:t>The first two of these benefits obviously apply more to some students than others but that is the same with any lesson and any resource.</a:t>
            </a:r>
          </a:p>
          <a:p>
            <a:r>
              <a:rPr lang="en-GB" sz="1200" b="0" i="0" kern="1200" dirty="0" smtClean="0">
                <a:solidFill>
                  <a:schemeClr val="tx1"/>
                </a:solidFill>
                <a:effectLst/>
                <a:latin typeface="+mn-lt"/>
                <a:ea typeface="+mn-ea"/>
                <a:cs typeface="+mn-cs"/>
              </a:rPr>
              <a:t>Working on this as a collaboration has been very useful as we have shared our experiences and I am now confidently I can use the model better than had I worked on it alone. The biggest obstacle has been observing teachers who use the Flipped Classroom with classes in year groups that I teach in.</a:t>
            </a:r>
          </a:p>
          <a:p>
            <a:r>
              <a:rPr lang="en-GB" sz="1200" b="0" i="0" kern="1200" dirty="0" smtClean="0">
                <a:solidFill>
                  <a:schemeClr val="tx1"/>
                </a:solidFill>
                <a:effectLst/>
                <a:latin typeface="+mn-lt"/>
                <a:ea typeface="+mn-ea"/>
                <a:cs typeface="+mn-cs"/>
              </a:rPr>
              <a:t> </a:t>
            </a:r>
          </a:p>
          <a:p>
            <a:r>
              <a:rPr lang="en-GB" sz="1200" b="0" i="0" kern="1200" dirty="0" smtClean="0">
                <a:solidFill>
                  <a:schemeClr val="tx1"/>
                </a:solidFill>
                <a:effectLst/>
                <a:latin typeface="+mn-lt"/>
                <a:ea typeface="+mn-ea"/>
                <a:cs typeface="+mn-cs"/>
              </a:rPr>
              <a:t>I think the Flipped Classroom, like any new idea, requires more work initially and certainly requires a greater level of organization but with experience and a complete set of videos it should become no more time consuming than ‘normal’ teaching.</a:t>
            </a:r>
          </a:p>
          <a:p>
            <a:endParaRPr lang="en-GB" dirty="0"/>
          </a:p>
        </p:txBody>
      </p:sp>
      <p:sp>
        <p:nvSpPr>
          <p:cNvPr id="4" name="Slide Number Placeholder 3"/>
          <p:cNvSpPr>
            <a:spLocks noGrp="1"/>
          </p:cNvSpPr>
          <p:nvPr>
            <p:ph type="sldNum" sz="quarter" idx="10"/>
          </p:nvPr>
        </p:nvSpPr>
        <p:spPr/>
        <p:txBody>
          <a:bodyPr/>
          <a:lstStyle/>
          <a:p>
            <a:fld id="{B6E52CD9-C80C-467D-992F-41D01612D28A}" type="slidenum">
              <a:rPr lang="en-GB" smtClean="0"/>
              <a:t>13</a:t>
            </a:fld>
            <a:endParaRPr lang="en-GB"/>
          </a:p>
        </p:txBody>
      </p:sp>
    </p:spTree>
    <p:extLst>
      <p:ext uri="{BB962C8B-B14F-4D97-AF65-F5344CB8AC3E}">
        <p14:creationId xmlns:p14="http://schemas.microsoft.com/office/powerpoint/2010/main" val="37370613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main negative comments</a:t>
            </a:r>
            <a:r>
              <a:rPr lang="en-GB" baseline="0" dirty="0" smtClean="0"/>
              <a:t> were:</a:t>
            </a:r>
          </a:p>
          <a:p>
            <a:pPr marL="228600" indent="-228600">
              <a:buAutoNum type="arabicParenR"/>
            </a:pPr>
            <a:r>
              <a:rPr lang="en-GB" baseline="0" dirty="0" smtClean="0"/>
              <a:t>Unable to ask questions during the “lecture”.</a:t>
            </a:r>
          </a:p>
          <a:p>
            <a:pPr marL="228600" indent="-228600">
              <a:buAutoNum type="arabicParenR"/>
            </a:pPr>
            <a:r>
              <a:rPr lang="en-GB" baseline="0" dirty="0" smtClean="0"/>
              <a:t>Teacher can adapt to the class, but a video is fixed (extra examples if needed).</a:t>
            </a:r>
          </a:p>
          <a:p>
            <a:pPr marL="228600" indent="-228600">
              <a:buAutoNum type="arabicParenR"/>
            </a:pPr>
            <a:r>
              <a:rPr lang="en-GB" baseline="0" dirty="0" smtClean="0"/>
              <a:t>A difference between the method shown in the video and the method the teacher uses can be confusing.</a:t>
            </a:r>
          </a:p>
          <a:p>
            <a:pPr marL="228600" indent="-228600">
              <a:buAutoNum type="arabicParenR"/>
            </a:pPr>
            <a:r>
              <a:rPr lang="en-GB" dirty="0" smtClean="0"/>
              <a:t>No feedback</a:t>
            </a:r>
            <a:r>
              <a:rPr lang="en-GB" baseline="0" dirty="0" smtClean="0"/>
              <a:t> on the review questions to say where they have gone wrong.</a:t>
            </a:r>
          </a:p>
          <a:p>
            <a:pPr marL="228600" indent="-228600">
              <a:buAutoNum type="arabicParenR"/>
            </a:pPr>
            <a:r>
              <a:rPr lang="en-GB" baseline="0" dirty="0" smtClean="0"/>
              <a:t>Students don’t have time to watch the video, so do not understand the next class.</a:t>
            </a:r>
            <a:endParaRPr lang="en-GB" dirty="0"/>
          </a:p>
        </p:txBody>
      </p:sp>
      <p:sp>
        <p:nvSpPr>
          <p:cNvPr id="4" name="Slide Number Placeholder 3"/>
          <p:cNvSpPr>
            <a:spLocks noGrp="1"/>
          </p:cNvSpPr>
          <p:nvPr>
            <p:ph type="sldNum" sz="quarter" idx="10"/>
          </p:nvPr>
        </p:nvSpPr>
        <p:spPr/>
        <p:txBody>
          <a:bodyPr/>
          <a:lstStyle/>
          <a:p>
            <a:fld id="{B6E52CD9-C80C-467D-992F-41D01612D28A}" type="slidenum">
              <a:rPr lang="en-GB" smtClean="0"/>
              <a:t>14</a:t>
            </a:fld>
            <a:endParaRPr lang="en-GB"/>
          </a:p>
        </p:txBody>
      </p:sp>
    </p:spTree>
    <p:extLst>
      <p:ext uri="{BB962C8B-B14F-4D97-AF65-F5344CB8AC3E}">
        <p14:creationId xmlns:p14="http://schemas.microsoft.com/office/powerpoint/2010/main" val="238865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main positive comments</a:t>
            </a:r>
            <a:r>
              <a:rPr lang="en-GB" baseline="0" dirty="0" smtClean="0"/>
              <a:t> were:</a:t>
            </a:r>
          </a:p>
          <a:p>
            <a:pPr marL="228600" indent="-228600">
              <a:buAutoNum type="arabicParenR"/>
            </a:pPr>
            <a:r>
              <a:rPr lang="en-GB" baseline="0" dirty="0" smtClean="0"/>
              <a:t>The ability to </a:t>
            </a:r>
            <a:r>
              <a:rPr lang="en-GB" baseline="0" dirty="0" err="1" smtClean="0"/>
              <a:t>rewatch</a:t>
            </a:r>
            <a:r>
              <a:rPr lang="en-GB" baseline="0" dirty="0" smtClean="0"/>
              <a:t> the video as many times as needed (and pause it)</a:t>
            </a:r>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n-GB" baseline="0" dirty="0" smtClean="0"/>
              <a:t>Makes them more independent.</a:t>
            </a:r>
            <a:endParaRPr lang="en-GB" baseline="0" dirty="0" smtClean="0"/>
          </a:p>
          <a:p>
            <a:pPr marL="228600" indent="-228600">
              <a:buAutoNum type="arabicParenR"/>
            </a:pPr>
            <a:r>
              <a:rPr lang="en-GB" baseline="0" dirty="0" smtClean="0"/>
              <a:t>Useful tool for revision.</a:t>
            </a:r>
          </a:p>
          <a:p>
            <a:pPr marL="228600" indent="-228600">
              <a:buAutoNum type="arabicParenR"/>
            </a:pPr>
            <a:r>
              <a:rPr lang="en-GB" baseline="0" dirty="0" smtClean="0"/>
              <a:t>Get to practice more in school, where there is a teacher to help if stuck.</a:t>
            </a:r>
          </a:p>
          <a:p>
            <a:pPr marL="228600" indent="-228600">
              <a:buAutoNum type="arabicParenR"/>
            </a:pPr>
            <a:r>
              <a:rPr lang="en-GB" baseline="0" dirty="0" smtClean="0"/>
              <a:t>A faster pace.</a:t>
            </a:r>
          </a:p>
          <a:p>
            <a:pPr marL="228600" indent="-228600">
              <a:buAutoNum type="arabicParenR"/>
            </a:pPr>
            <a:r>
              <a:rPr lang="en-GB" baseline="0" dirty="0" smtClean="0"/>
              <a:t>Less homework.</a:t>
            </a:r>
          </a:p>
        </p:txBody>
      </p:sp>
      <p:sp>
        <p:nvSpPr>
          <p:cNvPr id="4" name="Slide Number Placeholder 3"/>
          <p:cNvSpPr>
            <a:spLocks noGrp="1"/>
          </p:cNvSpPr>
          <p:nvPr>
            <p:ph type="sldNum" sz="quarter" idx="10"/>
          </p:nvPr>
        </p:nvSpPr>
        <p:spPr/>
        <p:txBody>
          <a:bodyPr/>
          <a:lstStyle/>
          <a:p>
            <a:fld id="{B6E52CD9-C80C-467D-992F-41D01612D28A}" type="slidenum">
              <a:rPr lang="en-GB" smtClean="0"/>
              <a:t>15</a:t>
            </a:fld>
            <a:endParaRPr lang="en-GB"/>
          </a:p>
        </p:txBody>
      </p:sp>
    </p:spTree>
    <p:extLst>
      <p:ext uri="{BB962C8B-B14F-4D97-AF65-F5344CB8AC3E}">
        <p14:creationId xmlns:p14="http://schemas.microsoft.com/office/powerpoint/2010/main" val="238865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main positive comments</a:t>
            </a:r>
            <a:r>
              <a:rPr lang="en-GB" baseline="0" dirty="0" smtClean="0"/>
              <a:t> were:</a:t>
            </a:r>
          </a:p>
          <a:p>
            <a:pPr marL="228600" indent="-228600">
              <a:buAutoNum type="arabicParenR"/>
            </a:pPr>
            <a:r>
              <a:rPr lang="en-GB" baseline="0" dirty="0" smtClean="0"/>
              <a:t>The ability to </a:t>
            </a:r>
            <a:r>
              <a:rPr lang="en-GB" baseline="0" dirty="0" err="1" smtClean="0"/>
              <a:t>rewatch</a:t>
            </a:r>
            <a:r>
              <a:rPr lang="en-GB" baseline="0" dirty="0" smtClean="0"/>
              <a:t> the video as many times as needed (and pause it)</a:t>
            </a:r>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n-GB" baseline="0" dirty="0" smtClean="0"/>
              <a:t>Makes them more independent.</a:t>
            </a:r>
            <a:endParaRPr lang="en-GB" baseline="0" dirty="0" smtClean="0"/>
          </a:p>
          <a:p>
            <a:pPr marL="228600" indent="-228600">
              <a:buAutoNum type="arabicParenR"/>
            </a:pPr>
            <a:r>
              <a:rPr lang="en-GB" baseline="0" dirty="0" smtClean="0"/>
              <a:t>Useful tool for revision.</a:t>
            </a:r>
          </a:p>
          <a:p>
            <a:pPr marL="228600" indent="-228600">
              <a:buAutoNum type="arabicParenR"/>
            </a:pPr>
            <a:r>
              <a:rPr lang="en-GB" baseline="0" dirty="0" smtClean="0"/>
              <a:t>Get to practice more in school, where there is a teacher to help if stuck.</a:t>
            </a:r>
          </a:p>
          <a:p>
            <a:pPr marL="228600" indent="-228600">
              <a:buAutoNum type="arabicParenR"/>
            </a:pPr>
            <a:r>
              <a:rPr lang="en-GB" baseline="0" dirty="0" smtClean="0"/>
              <a:t>A faster pace.</a:t>
            </a:r>
          </a:p>
          <a:p>
            <a:pPr marL="228600" indent="-228600">
              <a:buAutoNum type="arabicParenR"/>
            </a:pPr>
            <a:r>
              <a:rPr lang="en-GB" baseline="0" dirty="0" smtClean="0"/>
              <a:t>Less homework.</a:t>
            </a:r>
          </a:p>
        </p:txBody>
      </p:sp>
      <p:sp>
        <p:nvSpPr>
          <p:cNvPr id="4" name="Slide Number Placeholder 3"/>
          <p:cNvSpPr>
            <a:spLocks noGrp="1"/>
          </p:cNvSpPr>
          <p:nvPr>
            <p:ph type="sldNum" sz="quarter" idx="10"/>
          </p:nvPr>
        </p:nvSpPr>
        <p:spPr/>
        <p:txBody>
          <a:bodyPr/>
          <a:lstStyle/>
          <a:p>
            <a:fld id="{B6E52CD9-C80C-467D-992F-41D01612D28A}" type="slidenum">
              <a:rPr lang="en-GB" smtClean="0"/>
              <a:t>16</a:t>
            </a:fld>
            <a:endParaRPr lang="en-GB"/>
          </a:p>
        </p:txBody>
      </p:sp>
    </p:spTree>
    <p:extLst>
      <p:ext uri="{BB962C8B-B14F-4D97-AF65-F5344CB8AC3E}">
        <p14:creationId xmlns:p14="http://schemas.microsoft.com/office/powerpoint/2010/main" val="238865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Google forms linked to each outcome and video.</a:t>
            </a:r>
            <a:endParaRPr lang="en-GB" dirty="0"/>
          </a:p>
        </p:txBody>
      </p:sp>
      <p:sp>
        <p:nvSpPr>
          <p:cNvPr id="4" name="Slide Number Placeholder 3"/>
          <p:cNvSpPr>
            <a:spLocks noGrp="1"/>
          </p:cNvSpPr>
          <p:nvPr>
            <p:ph type="sldNum" sz="quarter" idx="10"/>
          </p:nvPr>
        </p:nvSpPr>
        <p:spPr/>
        <p:txBody>
          <a:bodyPr/>
          <a:lstStyle/>
          <a:p>
            <a:fld id="{B6E52CD9-C80C-467D-992F-41D01612D28A}" type="slidenum">
              <a:rPr lang="en-GB" smtClean="0"/>
              <a:t>5</a:t>
            </a:fld>
            <a:endParaRPr lang="en-GB"/>
          </a:p>
        </p:txBody>
      </p:sp>
    </p:spTree>
    <p:extLst>
      <p:ext uri="{BB962C8B-B14F-4D97-AF65-F5344CB8AC3E}">
        <p14:creationId xmlns:p14="http://schemas.microsoft.com/office/powerpoint/2010/main" val="10644457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 Success Sheets packs created for each unit.</a:t>
            </a:r>
          </a:p>
          <a:p>
            <a:r>
              <a:rPr lang="en-US" dirty="0" smtClean="0"/>
              <a:t>Each pack has every outcome (concept)</a:t>
            </a:r>
            <a:r>
              <a:rPr lang="en-US" baseline="0" dirty="0" smtClean="0"/>
              <a:t> for that unit linked to a video.</a:t>
            </a:r>
          </a:p>
          <a:p>
            <a:r>
              <a:rPr lang="en-US" baseline="0" dirty="0" smtClean="0"/>
              <a:t>They must make notes on important facts in the first section and then complete worked examples.</a:t>
            </a:r>
          </a:p>
          <a:p>
            <a:r>
              <a:rPr lang="en-US" baseline="0" dirty="0" smtClean="0"/>
              <a:t>They also have a question or two they must try themselves, as well as a box for any questions/queries/confusions.</a:t>
            </a:r>
          </a:p>
          <a:p>
            <a:r>
              <a:rPr lang="en-US" baseline="0" dirty="0" smtClean="0"/>
              <a:t>A set of practice questions is also attached for those more keen students or those who need more than one or two questions to understand the concept. Practice questions are not compulsory and they are different to questions set in class.</a:t>
            </a:r>
          </a:p>
        </p:txBody>
      </p:sp>
      <p:sp>
        <p:nvSpPr>
          <p:cNvPr id="4" name="Slide Number Placeholder 3"/>
          <p:cNvSpPr>
            <a:spLocks noGrp="1"/>
          </p:cNvSpPr>
          <p:nvPr>
            <p:ph type="sldNum" sz="quarter" idx="10"/>
          </p:nvPr>
        </p:nvSpPr>
        <p:spPr/>
        <p:txBody>
          <a:bodyPr/>
          <a:lstStyle/>
          <a:p>
            <a:fld id="{B6E52CD9-C80C-467D-992F-41D01612D28A}" type="slidenum">
              <a:rPr lang="en-GB" smtClean="0"/>
              <a:t>6</a:t>
            </a:fld>
            <a:endParaRPr lang="en-GB"/>
          </a:p>
        </p:txBody>
      </p:sp>
    </p:spTree>
    <p:extLst>
      <p:ext uri="{BB962C8B-B14F-4D97-AF65-F5344CB8AC3E}">
        <p14:creationId xmlns:p14="http://schemas.microsoft.com/office/powerpoint/2010/main" val="25138612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Using the SSS question section to start off lesson.</a:t>
            </a:r>
          </a:p>
          <a:p>
            <a:r>
              <a:rPr lang="en-US" dirty="0" smtClean="0"/>
              <a:t>Doing ‘normal’ lesson but diving straight in to the examples.</a:t>
            </a:r>
            <a:r>
              <a:rPr lang="en-US" baseline="0" dirty="0" smtClean="0"/>
              <a:t> Getting students to answer/model these examples.</a:t>
            </a:r>
          </a:p>
          <a:p>
            <a:r>
              <a:rPr lang="en-US" baseline="0" dirty="0" smtClean="0"/>
              <a:t>Easy ‘must do’ questions first leaving time for more challenging questions that require a deeper understanding or skill level.</a:t>
            </a:r>
            <a:endParaRPr lang="en-GB" dirty="0"/>
          </a:p>
        </p:txBody>
      </p:sp>
      <p:sp>
        <p:nvSpPr>
          <p:cNvPr id="4" name="Slide Number Placeholder 3"/>
          <p:cNvSpPr>
            <a:spLocks noGrp="1"/>
          </p:cNvSpPr>
          <p:nvPr>
            <p:ph type="sldNum" sz="quarter" idx="10"/>
          </p:nvPr>
        </p:nvSpPr>
        <p:spPr/>
        <p:txBody>
          <a:bodyPr/>
          <a:lstStyle/>
          <a:p>
            <a:fld id="{B6E52CD9-C80C-467D-992F-41D01612D28A}" type="slidenum">
              <a:rPr lang="en-GB" smtClean="0"/>
              <a:t>7</a:t>
            </a:fld>
            <a:endParaRPr lang="en-GB"/>
          </a:p>
        </p:txBody>
      </p:sp>
    </p:spTree>
    <p:extLst>
      <p:ext uri="{BB962C8B-B14F-4D97-AF65-F5344CB8AC3E}">
        <p14:creationId xmlns:p14="http://schemas.microsoft.com/office/powerpoint/2010/main" val="29546186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Each video needs to be watched, carefully selected and then incorporated into the SSS packs</a:t>
            </a:r>
            <a:r>
              <a:rPr lang="en-US" baseline="0" dirty="0" smtClean="0"/>
              <a:t> and website.</a:t>
            </a:r>
          </a:p>
          <a:p>
            <a:r>
              <a:rPr lang="en-US" baseline="0" dirty="0" smtClean="0"/>
              <a:t>Each SSS pack takes around 30 hours (depending on the length of the unit) to put together. </a:t>
            </a:r>
          </a:p>
          <a:p>
            <a:r>
              <a:rPr lang="en-US" baseline="0" dirty="0" smtClean="0"/>
              <a:t>Despite my main aim being more independence from the students, accountability is important if the model is going to work for everyone in the classroom. Having SSS packs for entire units at a time means that those who are more responsible for their own learning can work ahead and those who are less so still have to complete the sheets for homework. That said, very few of the students fail to at least watch the video now.</a:t>
            </a:r>
            <a:endParaRPr lang="en-GB" dirty="0"/>
          </a:p>
        </p:txBody>
      </p:sp>
      <p:sp>
        <p:nvSpPr>
          <p:cNvPr id="4" name="Slide Number Placeholder 3"/>
          <p:cNvSpPr>
            <a:spLocks noGrp="1"/>
          </p:cNvSpPr>
          <p:nvPr>
            <p:ph type="sldNum" sz="quarter" idx="10"/>
          </p:nvPr>
        </p:nvSpPr>
        <p:spPr/>
        <p:txBody>
          <a:bodyPr/>
          <a:lstStyle/>
          <a:p>
            <a:fld id="{B6E52CD9-C80C-467D-992F-41D01612D28A}" type="slidenum">
              <a:rPr lang="en-GB" smtClean="0"/>
              <a:t>8</a:t>
            </a:fld>
            <a:endParaRPr lang="en-GB"/>
          </a:p>
        </p:txBody>
      </p:sp>
    </p:spTree>
    <p:extLst>
      <p:ext uri="{BB962C8B-B14F-4D97-AF65-F5344CB8AC3E}">
        <p14:creationId xmlns:p14="http://schemas.microsoft.com/office/powerpoint/2010/main" val="39823838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Although I still write it up on HW or daily log, many of them are doing it anyway. </a:t>
            </a:r>
          </a:p>
          <a:p>
            <a:r>
              <a:rPr lang="en-US" dirty="0" smtClean="0"/>
              <a:t>They can sit through the ‘lecture’ bit</a:t>
            </a:r>
            <a:r>
              <a:rPr lang="en-US" baseline="0" dirty="0" smtClean="0"/>
              <a:t> at home, watch the example being done as many times as they want and anything that is confusing is clarified at the very beginning of the next lesson. In this way, they feel much better equipped to solve harder problems. </a:t>
            </a:r>
          </a:p>
          <a:p>
            <a:r>
              <a:rPr lang="en-US" baseline="0" dirty="0" smtClean="0"/>
              <a:t>This means students can try Add </a:t>
            </a:r>
            <a:r>
              <a:rPr lang="en-US" baseline="0" dirty="0" err="1" smtClean="0"/>
              <a:t>Maths</a:t>
            </a:r>
            <a:r>
              <a:rPr lang="en-US" baseline="0" dirty="0" smtClean="0"/>
              <a:t> problems in class and get help, rather than do those at home where they would get stuck and it would be a more </a:t>
            </a:r>
            <a:r>
              <a:rPr lang="en-US" baseline="0" dirty="0" err="1" smtClean="0"/>
              <a:t>demoralising</a:t>
            </a:r>
            <a:r>
              <a:rPr lang="en-US" baseline="0" dirty="0" smtClean="0"/>
              <a:t> experience.</a:t>
            </a:r>
          </a:p>
          <a:p>
            <a:r>
              <a:rPr lang="en-US" baseline="0" dirty="0" smtClean="0"/>
              <a:t>It is a top set so I have many good athletes in there. Be it away on competitions or ill, my students all know they can do the SSS and keep up with the rest of the class.</a:t>
            </a:r>
            <a:endParaRPr lang="en-GB" dirty="0"/>
          </a:p>
        </p:txBody>
      </p:sp>
      <p:sp>
        <p:nvSpPr>
          <p:cNvPr id="4" name="Slide Number Placeholder 3"/>
          <p:cNvSpPr>
            <a:spLocks noGrp="1"/>
          </p:cNvSpPr>
          <p:nvPr>
            <p:ph type="sldNum" sz="quarter" idx="10"/>
          </p:nvPr>
        </p:nvSpPr>
        <p:spPr/>
        <p:txBody>
          <a:bodyPr/>
          <a:lstStyle/>
          <a:p>
            <a:fld id="{B6E52CD9-C80C-467D-992F-41D01612D28A}" type="slidenum">
              <a:rPr lang="en-GB" smtClean="0"/>
              <a:t>9</a:t>
            </a:fld>
            <a:endParaRPr lang="en-GB"/>
          </a:p>
        </p:txBody>
      </p:sp>
    </p:spTree>
    <p:extLst>
      <p:ext uri="{BB962C8B-B14F-4D97-AF65-F5344CB8AC3E}">
        <p14:creationId xmlns:p14="http://schemas.microsoft.com/office/powerpoint/2010/main" val="3982383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As I am making videos</a:t>
            </a:r>
            <a:r>
              <a:rPr lang="en-GB" baseline="0" dirty="0" smtClean="0"/>
              <a:t> for my class, this involves me basically teaching each lesson before actually teaching it, as well as producing the Google Forms.</a:t>
            </a:r>
            <a:endParaRPr lang="en-GB" dirty="0" smtClean="0"/>
          </a:p>
          <a:p>
            <a:r>
              <a:rPr lang="en-GB" dirty="0" smtClean="0"/>
              <a:t>Ensuring that</a:t>
            </a:r>
            <a:r>
              <a:rPr lang="en-GB" baseline="0" dirty="0" smtClean="0"/>
              <a:t> students watch the videos is not easy, but they are learning to be accountable for their own learning (if they do not watch the videos, they will not understand). This being said, there is no way to guarantee they have done it. About 80% of the class watch every video, and review until they understand, but there are still some who either are not watching or have it on in the background. As there is nothing collected, it is hard to prove this, though obvious by their lack of understanding in class.</a:t>
            </a:r>
          </a:p>
          <a:p>
            <a:r>
              <a:rPr lang="en-GB" baseline="0" dirty="0" smtClean="0"/>
              <a:t>If a class does not understand a concept explained in video, they can </a:t>
            </a:r>
            <a:r>
              <a:rPr lang="en-GB" baseline="0" dirty="0" err="1" smtClean="0"/>
              <a:t>rewatch</a:t>
            </a:r>
            <a:r>
              <a:rPr lang="en-GB" baseline="0" dirty="0" smtClean="0"/>
              <a:t> it, but do not get a different approach as a “live” teacher would adapt to the situation.</a:t>
            </a:r>
            <a:endParaRPr lang="en-GB" dirty="0"/>
          </a:p>
        </p:txBody>
      </p:sp>
      <p:sp>
        <p:nvSpPr>
          <p:cNvPr id="4" name="Slide Number Placeholder 3"/>
          <p:cNvSpPr>
            <a:spLocks noGrp="1"/>
          </p:cNvSpPr>
          <p:nvPr>
            <p:ph type="sldNum" sz="quarter" idx="10"/>
          </p:nvPr>
        </p:nvSpPr>
        <p:spPr/>
        <p:txBody>
          <a:bodyPr/>
          <a:lstStyle/>
          <a:p>
            <a:fld id="{B6E52CD9-C80C-467D-992F-41D01612D28A}" type="slidenum">
              <a:rPr lang="en-GB" smtClean="0"/>
              <a:t>10</a:t>
            </a:fld>
            <a:endParaRPr lang="en-GB"/>
          </a:p>
        </p:txBody>
      </p:sp>
    </p:spTree>
    <p:extLst>
      <p:ext uri="{BB962C8B-B14F-4D97-AF65-F5344CB8AC3E}">
        <p14:creationId xmlns:p14="http://schemas.microsoft.com/office/powerpoint/2010/main" val="23407483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Reusable resources will save time next year, but also be available for all students whenever they need</a:t>
            </a:r>
            <a:r>
              <a:rPr lang="en-GB" baseline="0" dirty="0" smtClean="0"/>
              <a:t> them.</a:t>
            </a:r>
          </a:p>
          <a:p>
            <a:r>
              <a:rPr lang="en-GB" dirty="0" smtClean="0"/>
              <a:t>Working</a:t>
            </a:r>
            <a:r>
              <a:rPr lang="en-GB" baseline="0" dirty="0" smtClean="0"/>
              <a:t> with a set 1B, we have advanced through the course quickly, even with lots of extension tasks to develop thinking and deeper understanding in the lessons. We shall have plenty of time to revise the hardest topics to help them to their very best in IGCSE examinations. Though I do not think this would be the case with a lower set.</a:t>
            </a:r>
          </a:p>
          <a:p>
            <a:r>
              <a:rPr lang="en-GB" dirty="0" smtClean="0"/>
              <a:t>All students are doing more questions than they would in the traditional method,</a:t>
            </a:r>
            <a:r>
              <a:rPr lang="en-GB" baseline="0" dirty="0" smtClean="0"/>
              <a:t> and getting immediate feedback and able to ask more questions whilst they are doing this work.</a:t>
            </a:r>
          </a:p>
          <a:p>
            <a:r>
              <a:rPr lang="en-GB" baseline="0" dirty="0" smtClean="0"/>
              <a:t>Most students have a much better understanding, as they are learning the basics at home, and are able to ask the important questions in class to fully develop their understanding. This outweighs the downside of the no student interaction in “lecture” in my opinion, as you can review the work as necessary in the following lesson anyway, and allows you to do this on a smaller scale with only the individuals who had trouble, whilst the rest of the class can get on with some questions.</a:t>
            </a:r>
            <a:endParaRPr lang="en-GB" dirty="0"/>
          </a:p>
        </p:txBody>
      </p:sp>
      <p:sp>
        <p:nvSpPr>
          <p:cNvPr id="4" name="Slide Number Placeholder 3"/>
          <p:cNvSpPr>
            <a:spLocks noGrp="1"/>
          </p:cNvSpPr>
          <p:nvPr>
            <p:ph type="sldNum" sz="quarter" idx="10"/>
          </p:nvPr>
        </p:nvSpPr>
        <p:spPr/>
        <p:txBody>
          <a:bodyPr/>
          <a:lstStyle/>
          <a:p>
            <a:fld id="{B6E52CD9-C80C-467D-992F-41D01612D28A}" type="slidenum">
              <a:rPr lang="en-GB" smtClean="0"/>
              <a:t>11</a:t>
            </a:fld>
            <a:endParaRPr lang="en-GB"/>
          </a:p>
        </p:txBody>
      </p:sp>
    </p:spTree>
    <p:extLst>
      <p:ext uri="{BB962C8B-B14F-4D97-AF65-F5344CB8AC3E}">
        <p14:creationId xmlns:p14="http://schemas.microsoft.com/office/powerpoint/2010/main" val="23407483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Tegan</a:t>
            </a:r>
            <a:r>
              <a:rPr lang="en-GB" baseline="0" dirty="0" smtClean="0"/>
              <a:t> - </a:t>
            </a:r>
            <a:r>
              <a:rPr lang="en-GB" sz="1200" b="0" i="0" kern="1200" dirty="0" smtClean="0">
                <a:solidFill>
                  <a:schemeClr val="tx1"/>
                </a:solidFill>
                <a:effectLst/>
                <a:latin typeface="+mn-lt"/>
                <a:ea typeface="+mn-ea"/>
                <a:cs typeface="+mn-cs"/>
              </a:rPr>
              <a:t>I have found that while it does involve more planning and preparation(in light of the fact that this is the initial period and that next year more planning will be in place), the time in class with the students is used in a more efficient way. One of the main focusses has been to make the students independent learners and take a greater responsibility for their learning. The lessons become more student-</a:t>
            </a:r>
            <a:r>
              <a:rPr lang="en-GB" sz="1200" b="0" i="0" kern="1200" dirty="0" err="1" smtClean="0">
                <a:solidFill>
                  <a:schemeClr val="tx1"/>
                </a:solidFill>
                <a:effectLst/>
                <a:latin typeface="+mn-lt"/>
                <a:ea typeface="+mn-ea"/>
                <a:cs typeface="+mn-cs"/>
              </a:rPr>
              <a:t>centered</a:t>
            </a:r>
            <a:r>
              <a:rPr lang="en-GB" sz="1200" b="0" i="0" kern="1200" dirty="0" smtClean="0">
                <a:solidFill>
                  <a:schemeClr val="tx1"/>
                </a:solidFill>
                <a:effectLst/>
                <a:latin typeface="+mn-lt"/>
                <a:ea typeface="+mn-ea"/>
                <a:cs typeface="+mn-cs"/>
              </a:rPr>
              <a:t> with more questioning and practise during the lesson time. I have also found more students-teaching-students occurring naturally during the class time. The students seem to be more confident when approaching their work on paper.  I have experimented with the flipped classroom with both S2 and 5B, and while the younger students responded well to the videos, I found that the older children took on the responsibility and control for their learning more so than the S2 class.</a:t>
            </a:r>
          </a:p>
        </p:txBody>
      </p:sp>
      <p:sp>
        <p:nvSpPr>
          <p:cNvPr id="4" name="Slide Number Placeholder 3"/>
          <p:cNvSpPr>
            <a:spLocks noGrp="1"/>
          </p:cNvSpPr>
          <p:nvPr>
            <p:ph type="sldNum" sz="quarter" idx="10"/>
          </p:nvPr>
        </p:nvSpPr>
        <p:spPr/>
        <p:txBody>
          <a:bodyPr/>
          <a:lstStyle/>
          <a:p>
            <a:fld id="{B6E52CD9-C80C-467D-992F-41D01612D28A}" type="slidenum">
              <a:rPr lang="en-GB" smtClean="0"/>
              <a:t>12</a:t>
            </a:fld>
            <a:endParaRPr lang="en-GB"/>
          </a:p>
        </p:txBody>
      </p:sp>
    </p:spTree>
    <p:extLst>
      <p:ext uri="{BB962C8B-B14F-4D97-AF65-F5344CB8AC3E}">
        <p14:creationId xmlns:p14="http://schemas.microsoft.com/office/powerpoint/2010/main" val="37370613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7B6E93E-22CA-46C7-AF8A-0BA0438C62CA}" type="datetimeFigureOut">
              <a:rPr lang="en-GB" smtClean="0"/>
              <a:t>07/09/2014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0D8E551-6544-43C4-82B1-107341649E93}" type="slidenum">
              <a:rPr lang="en-GB" smtClean="0"/>
              <a:t>‹#›</a:t>
            </a:fld>
            <a:endParaRPr lang="en-GB"/>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B6E93E-22CA-46C7-AF8A-0BA0438C62CA}" type="datetimeFigureOut">
              <a:rPr lang="en-GB" smtClean="0"/>
              <a:t>07/09/2014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0D8E551-6544-43C4-82B1-107341649E93}"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7B6E93E-22CA-46C7-AF8A-0BA0438C62CA}" type="datetimeFigureOut">
              <a:rPr lang="en-GB" smtClean="0"/>
              <a:t>07/09/2014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0D8E551-6544-43C4-82B1-107341649E93}"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B6E93E-22CA-46C7-AF8A-0BA0438C62CA}" type="datetimeFigureOut">
              <a:rPr lang="en-GB" smtClean="0"/>
              <a:t>07/09/2014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0D8E551-6544-43C4-82B1-107341649E93}"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B6E93E-22CA-46C7-AF8A-0BA0438C62CA}" type="datetimeFigureOut">
              <a:rPr lang="en-GB" smtClean="0"/>
              <a:t>07/09/2014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0D8E551-6544-43C4-82B1-107341649E93}" type="slidenum">
              <a:rPr lang="en-GB" smtClean="0"/>
              <a:t>‹#›</a:t>
            </a:fld>
            <a:endParaRPr lang="en-GB"/>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B6E93E-22CA-46C7-AF8A-0BA0438C62CA}" type="datetimeFigureOut">
              <a:rPr lang="en-GB" smtClean="0"/>
              <a:t>07/09/2014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0D8E551-6544-43C4-82B1-107341649E93}"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7B6E93E-22CA-46C7-AF8A-0BA0438C62CA}" type="datetimeFigureOut">
              <a:rPr lang="en-GB" smtClean="0"/>
              <a:t>07/09/2014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0D8E551-6544-43C4-82B1-107341649E93}" type="slidenum">
              <a:rPr lang="en-GB" smtClean="0"/>
              <a:t>‹#›</a:t>
            </a:fld>
            <a:endParaRPr lang="en-GB"/>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7B6E93E-22CA-46C7-AF8A-0BA0438C62CA}" type="datetimeFigureOut">
              <a:rPr lang="en-GB" smtClean="0"/>
              <a:t>07/09/2014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0D8E551-6544-43C4-82B1-107341649E93}"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B6E93E-22CA-46C7-AF8A-0BA0438C62CA}" type="datetimeFigureOut">
              <a:rPr lang="en-GB" smtClean="0"/>
              <a:t>07/09/2014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0D8E551-6544-43C4-82B1-107341649E93}"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B6E93E-22CA-46C7-AF8A-0BA0438C62CA}" type="datetimeFigureOut">
              <a:rPr lang="en-GB" smtClean="0"/>
              <a:t>07/09/2014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0D8E551-6544-43C4-82B1-107341649E93}" type="slidenum">
              <a:rPr lang="en-GB" smtClean="0"/>
              <a:t>‹#›</a:t>
            </a:fld>
            <a:endParaRPr lang="en-GB"/>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B6E93E-22CA-46C7-AF8A-0BA0438C62CA}" type="datetimeFigureOut">
              <a:rPr lang="en-GB" smtClean="0"/>
              <a:t>07/09/2014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0D8E551-6544-43C4-82B1-107341649E93}"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57B6E93E-22CA-46C7-AF8A-0BA0438C62CA}" type="datetimeFigureOut">
              <a:rPr lang="en-GB" smtClean="0"/>
              <a:t>07/09/2014</a:t>
            </a:fld>
            <a:endParaRPr lang="en-GB"/>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GB"/>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D0D8E551-6544-43C4-82B1-107341649E93}"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image" Target="../media/image2.tmp"/><Relationship Id="rId1" Type="http://schemas.openxmlformats.org/officeDocument/2006/relationships/slideLayout" Target="../slideLayouts/slideLayout2.xml"/><Relationship Id="rId4" Type="http://schemas.openxmlformats.org/officeDocument/2006/relationships/image" Target="../media/image4.tmp"/></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tmp"/><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7.tmp"/></Relationships>
</file>

<file path=ppt/slides/_rels/slide6.xml.rels><?xml version="1.0" encoding="UTF-8" standalone="yes"?>
<Relationships xmlns="http://schemas.openxmlformats.org/package/2006/relationships"><Relationship Id="rId3" Type="http://schemas.openxmlformats.org/officeDocument/2006/relationships/image" Target="../media/image8.tmp"/><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9.tmp"/></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FLIPPED CLASSROOM</a:t>
            </a:r>
            <a:endParaRPr lang="en-GB" dirty="0"/>
          </a:p>
        </p:txBody>
      </p:sp>
      <p:sp>
        <p:nvSpPr>
          <p:cNvPr id="3" name="Subtitle 2"/>
          <p:cNvSpPr>
            <a:spLocks noGrp="1"/>
          </p:cNvSpPr>
          <p:nvPr>
            <p:ph type="subTitle" idx="1"/>
          </p:nvPr>
        </p:nvSpPr>
        <p:spPr/>
        <p:txBody>
          <a:bodyPr/>
          <a:lstStyle/>
          <a:p>
            <a:r>
              <a:rPr lang="en-US" dirty="0" smtClean="0"/>
              <a:t>Collaborative Project 2014</a:t>
            </a:r>
            <a:endParaRPr lang="en-GB" dirty="0"/>
          </a:p>
        </p:txBody>
      </p:sp>
    </p:spTree>
    <p:extLst>
      <p:ext uri="{BB962C8B-B14F-4D97-AF65-F5344CB8AC3E}">
        <p14:creationId xmlns:p14="http://schemas.microsoft.com/office/powerpoint/2010/main" val="13419363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reflections</a:t>
            </a:r>
            <a:endParaRPr lang="en-GB" dirty="0"/>
          </a:p>
        </p:txBody>
      </p:sp>
      <p:sp>
        <p:nvSpPr>
          <p:cNvPr id="3" name="Content Placeholder 2"/>
          <p:cNvSpPr>
            <a:spLocks noGrp="1"/>
          </p:cNvSpPr>
          <p:nvPr>
            <p:ph idx="1"/>
          </p:nvPr>
        </p:nvSpPr>
        <p:spPr/>
        <p:txBody>
          <a:bodyPr/>
          <a:lstStyle/>
          <a:p>
            <a:r>
              <a:rPr lang="en-US" dirty="0" smtClean="0"/>
              <a:t>DAN</a:t>
            </a:r>
          </a:p>
          <a:p>
            <a:endParaRPr lang="en-US" dirty="0"/>
          </a:p>
          <a:p>
            <a:pPr marL="0" indent="0">
              <a:buNone/>
            </a:pPr>
            <a:r>
              <a:rPr lang="en-US" b="1" dirty="0" smtClean="0"/>
              <a:t>Downsides:</a:t>
            </a:r>
          </a:p>
          <a:p>
            <a:r>
              <a:rPr lang="en-GB" dirty="0" smtClean="0"/>
              <a:t>Preparation and planning time.</a:t>
            </a:r>
          </a:p>
          <a:p>
            <a:endParaRPr lang="en-GB" dirty="0"/>
          </a:p>
          <a:p>
            <a:r>
              <a:rPr lang="en-GB" dirty="0" smtClean="0"/>
              <a:t>Student accountability.</a:t>
            </a:r>
          </a:p>
          <a:p>
            <a:endParaRPr lang="en-GB" dirty="0"/>
          </a:p>
          <a:p>
            <a:r>
              <a:rPr lang="en-GB" dirty="0" smtClean="0"/>
              <a:t>No interaction with students during “lecture”.</a:t>
            </a:r>
            <a:endParaRPr lang="en-GB" dirty="0"/>
          </a:p>
        </p:txBody>
      </p:sp>
    </p:spTree>
    <p:extLst>
      <p:ext uri="{BB962C8B-B14F-4D97-AF65-F5344CB8AC3E}">
        <p14:creationId xmlns:p14="http://schemas.microsoft.com/office/powerpoint/2010/main" val="6293719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reflections</a:t>
            </a:r>
            <a:endParaRPr lang="en-GB" dirty="0"/>
          </a:p>
        </p:txBody>
      </p:sp>
      <p:sp>
        <p:nvSpPr>
          <p:cNvPr id="3" name="Content Placeholder 2"/>
          <p:cNvSpPr>
            <a:spLocks noGrp="1"/>
          </p:cNvSpPr>
          <p:nvPr>
            <p:ph idx="1"/>
          </p:nvPr>
        </p:nvSpPr>
        <p:spPr/>
        <p:txBody>
          <a:bodyPr/>
          <a:lstStyle/>
          <a:p>
            <a:r>
              <a:rPr lang="en-US" dirty="0" smtClean="0"/>
              <a:t>DAN</a:t>
            </a:r>
          </a:p>
          <a:p>
            <a:endParaRPr lang="en-US" dirty="0"/>
          </a:p>
          <a:p>
            <a:pPr marL="0" indent="0">
              <a:buNone/>
            </a:pPr>
            <a:r>
              <a:rPr lang="en-US" b="1" dirty="0" smtClean="0"/>
              <a:t>Benefits:</a:t>
            </a:r>
          </a:p>
          <a:p>
            <a:r>
              <a:rPr lang="en-US" dirty="0" smtClean="0"/>
              <a:t>The videos and resources are reusable.</a:t>
            </a:r>
          </a:p>
          <a:p>
            <a:endParaRPr lang="en-US" dirty="0"/>
          </a:p>
          <a:p>
            <a:r>
              <a:rPr lang="en-US" dirty="0" smtClean="0"/>
              <a:t>We are working faster.</a:t>
            </a:r>
          </a:p>
          <a:p>
            <a:endParaRPr lang="en-US" dirty="0"/>
          </a:p>
          <a:p>
            <a:r>
              <a:rPr lang="en-US" dirty="0" smtClean="0"/>
              <a:t>Students are doing more practice.</a:t>
            </a:r>
          </a:p>
          <a:p>
            <a:endParaRPr lang="en-US" dirty="0"/>
          </a:p>
          <a:p>
            <a:r>
              <a:rPr lang="en-US" dirty="0" smtClean="0"/>
              <a:t>Students have a better understanding.</a:t>
            </a:r>
          </a:p>
        </p:txBody>
      </p:sp>
    </p:spTree>
    <p:extLst>
      <p:ext uri="{BB962C8B-B14F-4D97-AF65-F5344CB8AC3E}">
        <p14:creationId xmlns:p14="http://schemas.microsoft.com/office/powerpoint/2010/main" val="34376942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reflections</a:t>
            </a:r>
            <a:endParaRPr lang="en-GB" dirty="0"/>
          </a:p>
        </p:txBody>
      </p:sp>
      <p:sp>
        <p:nvSpPr>
          <p:cNvPr id="3" name="Content Placeholder 2"/>
          <p:cNvSpPr>
            <a:spLocks noGrp="1"/>
          </p:cNvSpPr>
          <p:nvPr>
            <p:ph idx="1"/>
          </p:nvPr>
        </p:nvSpPr>
        <p:spPr/>
        <p:txBody>
          <a:bodyPr/>
          <a:lstStyle/>
          <a:p>
            <a:r>
              <a:rPr lang="en-US" dirty="0" smtClean="0"/>
              <a:t>Other teacher’s </a:t>
            </a:r>
            <a:r>
              <a:rPr lang="en-US" dirty="0" smtClean="0"/>
              <a:t>comments</a:t>
            </a:r>
          </a:p>
          <a:p>
            <a:endParaRPr lang="en-US" dirty="0" smtClean="0"/>
          </a:p>
          <a:p>
            <a:endParaRPr lang="en-US" dirty="0"/>
          </a:p>
          <a:p>
            <a:r>
              <a:rPr lang="en-GB" dirty="0" smtClean="0"/>
              <a:t>More preparation but more efficient class-time.</a:t>
            </a:r>
          </a:p>
          <a:p>
            <a:endParaRPr lang="en-GB" dirty="0" smtClean="0"/>
          </a:p>
          <a:p>
            <a:r>
              <a:rPr lang="en-GB" dirty="0" smtClean="0"/>
              <a:t>More </a:t>
            </a:r>
            <a:r>
              <a:rPr lang="en-GB" dirty="0"/>
              <a:t>student-</a:t>
            </a:r>
            <a:r>
              <a:rPr lang="en-GB" dirty="0" err="1"/>
              <a:t>centered</a:t>
            </a:r>
            <a:r>
              <a:rPr lang="en-GB" dirty="0"/>
              <a:t> </a:t>
            </a:r>
            <a:r>
              <a:rPr lang="en-GB" dirty="0" smtClean="0"/>
              <a:t>during </a:t>
            </a:r>
            <a:r>
              <a:rPr lang="en-GB" dirty="0"/>
              <a:t>the lesson time</a:t>
            </a:r>
            <a:r>
              <a:rPr lang="en-GB" dirty="0" smtClean="0"/>
              <a:t>.</a:t>
            </a:r>
          </a:p>
          <a:p>
            <a:endParaRPr lang="en-GB" dirty="0" smtClean="0"/>
          </a:p>
          <a:p>
            <a:r>
              <a:rPr lang="en-GB" dirty="0" smtClean="0"/>
              <a:t>Students-teaching-students </a:t>
            </a:r>
            <a:r>
              <a:rPr lang="en-GB" dirty="0"/>
              <a:t>occurring </a:t>
            </a:r>
            <a:r>
              <a:rPr lang="en-GB" dirty="0" smtClean="0"/>
              <a:t>naturally.</a:t>
            </a:r>
          </a:p>
        </p:txBody>
      </p:sp>
    </p:spTree>
    <p:extLst>
      <p:ext uri="{BB962C8B-B14F-4D97-AF65-F5344CB8AC3E}">
        <p14:creationId xmlns:p14="http://schemas.microsoft.com/office/powerpoint/2010/main" val="7031606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reflections</a:t>
            </a:r>
            <a:endParaRPr lang="en-GB" dirty="0"/>
          </a:p>
        </p:txBody>
      </p:sp>
      <p:sp>
        <p:nvSpPr>
          <p:cNvPr id="3" name="Content Placeholder 2"/>
          <p:cNvSpPr>
            <a:spLocks noGrp="1"/>
          </p:cNvSpPr>
          <p:nvPr>
            <p:ph idx="1"/>
          </p:nvPr>
        </p:nvSpPr>
        <p:spPr/>
        <p:txBody>
          <a:bodyPr/>
          <a:lstStyle/>
          <a:p>
            <a:r>
              <a:rPr lang="en-US" dirty="0" smtClean="0"/>
              <a:t>Other teacher’s </a:t>
            </a:r>
            <a:r>
              <a:rPr lang="en-US" dirty="0" smtClean="0"/>
              <a:t>comments</a:t>
            </a:r>
          </a:p>
          <a:p>
            <a:endParaRPr lang="en-US" dirty="0"/>
          </a:p>
          <a:p>
            <a:r>
              <a:rPr lang="en-GB" dirty="0"/>
              <a:t>Students begin with a base knowledge of the topic</a:t>
            </a:r>
            <a:r>
              <a:rPr lang="en-GB" dirty="0" smtClean="0"/>
              <a:t>.</a:t>
            </a:r>
          </a:p>
          <a:p>
            <a:endParaRPr lang="en-GB" dirty="0"/>
          </a:p>
          <a:p>
            <a:r>
              <a:rPr lang="en-GB" dirty="0"/>
              <a:t>More independence than other IB groups </a:t>
            </a:r>
            <a:endParaRPr lang="en-GB" dirty="0" smtClean="0"/>
          </a:p>
          <a:p>
            <a:pPr marL="0" indent="0" algn="ctr">
              <a:buNone/>
            </a:pPr>
            <a:r>
              <a:rPr lang="en-GB" dirty="0" smtClean="0"/>
              <a:t>“</a:t>
            </a:r>
            <a:r>
              <a:rPr lang="en-GB" dirty="0"/>
              <a:t>Since today I'm absent should there be </a:t>
            </a:r>
            <a:r>
              <a:rPr lang="en-GB" dirty="0" smtClean="0"/>
              <a:t>any</a:t>
            </a:r>
            <a:br>
              <a:rPr lang="en-GB" dirty="0" smtClean="0"/>
            </a:br>
            <a:r>
              <a:rPr lang="en-GB" dirty="0" smtClean="0"/>
              <a:t>videos </a:t>
            </a:r>
            <a:r>
              <a:rPr lang="en-GB" dirty="0"/>
              <a:t>I watch or exercise that I could </a:t>
            </a:r>
            <a:r>
              <a:rPr lang="en-GB" dirty="0" smtClean="0"/>
              <a:t>do from</a:t>
            </a:r>
            <a:br>
              <a:rPr lang="en-GB" dirty="0" smtClean="0"/>
            </a:br>
            <a:r>
              <a:rPr lang="en-GB" dirty="0" smtClean="0"/>
              <a:t>the </a:t>
            </a:r>
            <a:r>
              <a:rPr lang="en-GB" dirty="0"/>
              <a:t>red book in order to keep up to date</a:t>
            </a:r>
            <a:r>
              <a:rPr lang="en-GB" dirty="0" smtClean="0"/>
              <a:t>?”</a:t>
            </a:r>
          </a:p>
          <a:p>
            <a:endParaRPr lang="en-GB" dirty="0" smtClean="0"/>
          </a:p>
          <a:p>
            <a:r>
              <a:rPr lang="en-GB" dirty="0" smtClean="0"/>
              <a:t>Provided </a:t>
            </a:r>
            <a:r>
              <a:rPr lang="en-GB" dirty="0"/>
              <a:t>the department with a new set of </a:t>
            </a:r>
            <a:r>
              <a:rPr lang="en-GB" dirty="0" smtClean="0"/>
              <a:t>resources.</a:t>
            </a:r>
            <a:endParaRPr lang="en-GB" dirty="0"/>
          </a:p>
        </p:txBody>
      </p:sp>
    </p:spTree>
    <p:extLst>
      <p:ext uri="{BB962C8B-B14F-4D97-AF65-F5344CB8AC3E}">
        <p14:creationId xmlns:p14="http://schemas.microsoft.com/office/powerpoint/2010/main" val="25459767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reflections</a:t>
            </a:r>
            <a:endParaRPr lang="en-GB" dirty="0"/>
          </a:p>
        </p:txBody>
      </p:sp>
      <p:sp>
        <p:nvSpPr>
          <p:cNvPr id="3" name="Content Placeholder 2"/>
          <p:cNvSpPr>
            <a:spLocks noGrp="1"/>
          </p:cNvSpPr>
          <p:nvPr>
            <p:ph idx="1"/>
          </p:nvPr>
        </p:nvSpPr>
        <p:spPr/>
        <p:txBody>
          <a:bodyPr/>
          <a:lstStyle/>
          <a:p>
            <a:r>
              <a:rPr lang="en-US" dirty="0" smtClean="0"/>
              <a:t>Student </a:t>
            </a:r>
            <a:r>
              <a:rPr lang="en-US" dirty="0" smtClean="0"/>
              <a:t>comments</a:t>
            </a:r>
          </a:p>
          <a:p>
            <a:endParaRPr lang="en-US" dirty="0"/>
          </a:p>
          <a:p>
            <a:pPr marL="0" indent="0">
              <a:buNone/>
            </a:pPr>
            <a:r>
              <a:rPr lang="en-US" b="1" dirty="0" smtClean="0"/>
              <a:t>Downsides</a:t>
            </a:r>
            <a:endParaRPr lang="en-US" dirty="0" smtClean="0"/>
          </a:p>
          <a:p>
            <a:r>
              <a:rPr lang="en-GB" dirty="0" smtClean="0"/>
              <a:t>“Sometimes I do not understand the video and </a:t>
            </a:r>
            <a:r>
              <a:rPr lang="en-GB" i="1" dirty="0" smtClean="0"/>
              <a:t>I have no-one to ask about it</a:t>
            </a:r>
            <a:r>
              <a:rPr lang="en-GB" dirty="0" smtClean="0"/>
              <a:t>”.</a:t>
            </a:r>
          </a:p>
          <a:p>
            <a:r>
              <a:rPr lang="en-GB" dirty="0" smtClean="0"/>
              <a:t>“…it is easier to understand in class as the teacher can explain better and show many examples if needed.”</a:t>
            </a:r>
          </a:p>
          <a:p>
            <a:r>
              <a:rPr lang="en-GB" dirty="0" smtClean="0"/>
              <a:t>“…the teacher in the video has a different method to answer the questions than the actual teacher, so I get confused”</a:t>
            </a:r>
            <a:endParaRPr lang="en-GB" dirty="0"/>
          </a:p>
        </p:txBody>
      </p:sp>
    </p:spTree>
    <p:extLst>
      <p:ext uri="{BB962C8B-B14F-4D97-AF65-F5344CB8AC3E}">
        <p14:creationId xmlns:p14="http://schemas.microsoft.com/office/powerpoint/2010/main" val="3404127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reflections</a:t>
            </a:r>
            <a:endParaRPr lang="en-GB" dirty="0"/>
          </a:p>
        </p:txBody>
      </p:sp>
      <p:sp>
        <p:nvSpPr>
          <p:cNvPr id="3" name="Content Placeholder 2"/>
          <p:cNvSpPr>
            <a:spLocks noGrp="1"/>
          </p:cNvSpPr>
          <p:nvPr>
            <p:ph idx="1"/>
          </p:nvPr>
        </p:nvSpPr>
        <p:spPr/>
        <p:txBody>
          <a:bodyPr>
            <a:normAutofit lnSpcReduction="10000"/>
          </a:bodyPr>
          <a:lstStyle/>
          <a:p>
            <a:r>
              <a:rPr lang="en-US" dirty="0" smtClean="0"/>
              <a:t>Student </a:t>
            </a:r>
            <a:r>
              <a:rPr lang="en-US" dirty="0" smtClean="0"/>
              <a:t>comments</a:t>
            </a:r>
          </a:p>
          <a:p>
            <a:endParaRPr lang="en-US" dirty="0"/>
          </a:p>
          <a:p>
            <a:pPr marL="0" indent="0">
              <a:buNone/>
            </a:pPr>
            <a:r>
              <a:rPr lang="en-US" b="1" dirty="0" smtClean="0"/>
              <a:t>Benefits</a:t>
            </a:r>
            <a:endParaRPr lang="en-US" dirty="0" smtClean="0"/>
          </a:p>
          <a:p>
            <a:r>
              <a:rPr lang="en-GB" dirty="0" smtClean="0"/>
              <a:t>“You can watch the videos many times until you really understand”.</a:t>
            </a:r>
          </a:p>
          <a:p>
            <a:r>
              <a:rPr lang="en-GB" dirty="0" smtClean="0"/>
              <a:t>“…just click pause and go back and watch again”</a:t>
            </a:r>
            <a:endParaRPr lang="en-GB" dirty="0" smtClean="0"/>
          </a:p>
          <a:p>
            <a:r>
              <a:rPr lang="en-GB" dirty="0" smtClean="0"/>
              <a:t>“…it is showing us how to work out things on our own, to be more independent and not always need someone as a mentor”</a:t>
            </a:r>
          </a:p>
          <a:p>
            <a:r>
              <a:rPr lang="en-GB" dirty="0"/>
              <a:t>“It helps you be independent for when you go to University as you won’t be able to depend on others there</a:t>
            </a:r>
            <a:r>
              <a:rPr lang="en-GB" dirty="0" smtClean="0"/>
              <a:t>”</a:t>
            </a:r>
            <a:endParaRPr lang="en-GB" dirty="0"/>
          </a:p>
        </p:txBody>
      </p:sp>
    </p:spTree>
    <p:extLst>
      <p:ext uri="{BB962C8B-B14F-4D97-AF65-F5344CB8AC3E}">
        <p14:creationId xmlns:p14="http://schemas.microsoft.com/office/powerpoint/2010/main" val="39198860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reflections</a:t>
            </a:r>
            <a:endParaRPr lang="en-GB" dirty="0"/>
          </a:p>
        </p:txBody>
      </p:sp>
      <p:sp>
        <p:nvSpPr>
          <p:cNvPr id="3" name="Content Placeholder 2"/>
          <p:cNvSpPr>
            <a:spLocks noGrp="1"/>
          </p:cNvSpPr>
          <p:nvPr>
            <p:ph idx="1"/>
          </p:nvPr>
        </p:nvSpPr>
        <p:spPr/>
        <p:txBody>
          <a:bodyPr>
            <a:normAutofit lnSpcReduction="10000"/>
          </a:bodyPr>
          <a:lstStyle/>
          <a:p>
            <a:r>
              <a:rPr lang="en-US" dirty="0" smtClean="0"/>
              <a:t>Student </a:t>
            </a:r>
            <a:r>
              <a:rPr lang="en-US" dirty="0" smtClean="0"/>
              <a:t>comments</a:t>
            </a:r>
          </a:p>
          <a:p>
            <a:endParaRPr lang="en-US" dirty="0"/>
          </a:p>
          <a:p>
            <a:pPr marL="0" indent="0">
              <a:buNone/>
            </a:pPr>
            <a:r>
              <a:rPr lang="en-US" b="1" dirty="0" smtClean="0"/>
              <a:t>Benefits</a:t>
            </a:r>
            <a:endParaRPr lang="en-US" dirty="0" smtClean="0"/>
          </a:p>
          <a:p>
            <a:r>
              <a:rPr lang="en-GB" dirty="0"/>
              <a:t>“…in time for revision I can have the complete lesson in my laptop and can go through everything</a:t>
            </a:r>
            <a:r>
              <a:rPr lang="en-GB" dirty="0" smtClean="0"/>
              <a:t>”</a:t>
            </a:r>
          </a:p>
          <a:p>
            <a:r>
              <a:rPr lang="en-GB" dirty="0" smtClean="0"/>
              <a:t>“The videos would be VERY useful for revision”.</a:t>
            </a:r>
          </a:p>
          <a:p>
            <a:r>
              <a:rPr lang="en-GB" dirty="0"/>
              <a:t>“…practice more questions in school with the help of the </a:t>
            </a:r>
            <a:r>
              <a:rPr lang="en-GB" dirty="0" smtClean="0"/>
              <a:t>teacher”</a:t>
            </a:r>
          </a:p>
          <a:p>
            <a:r>
              <a:rPr lang="en-GB" dirty="0" smtClean="0"/>
              <a:t>“…concentrate on learning independently at my own pace”</a:t>
            </a:r>
            <a:endParaRPr lang="en-GB" dirty="0"/>
          </a:p>
          <a:p>
            <a:r>
              <a:rPr lang="en-GB" dirty="0" smtClean="0"/>
              <a:t>“I can learn at a quicker pace”</a:t>
            </a:r>
          </a:p>
          <a:p>
            <a:r>
              <a:rPr lang="en-GB" dirty="0" smtClean="0"/>
              <a:t>“…it allows me to understand the topic better”</a:t>
            </a:r>
          </a:p>
        </p:txBody>
      </p:sp>
    </p:spTree>
    <p:extLst>
      <p:ext uri="{BB962C8B-B14F-4D97-AF65-F5344CB8AC3E}">
        <p14:creationId xmlns:p14="http://schemas.microsoft.com/office/powerpoint/2010/main" val="6740164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GB" dirty="0"/>
          </a:p>
        </p:txBody>
      </p:sp>
      <p:sp>
        <p:nvSpPr>
          <p:cNvPr id="3" name="Content Placeholder 2"/>
          <p:cNvSpPr>
            <a:spLocks noGrp="1"/>
          </p:cNvSpPr>
          <p:nvPr>
            <p:ph idx="1"/>
          </p:nvPr>
        </p:nvSpPr>
        <p:spPr/>
        <p:txBody>
          <a:bodyPr/>
          <a:lstStyle/>
          <a:p>
            <a:r>
              <a:rPr lang="en-US" dirty="0" smtClean="0"/>
              <a:t>Complete linking appropriate videos to all learning outcomes for all course</a:t>
            </a:r>
            <a:r>
              <a:rPr lang="en-GB" dirty="0" smtClean="0"/>
              <a:t>s</a:t>
            </a:r>
          </a:p>
          <a:p>
            <a:endParaRPr lang="en-GB" dirty="0" smtClean="0"/>
          </a:p>
          <a:p>
            <a:r>
              <a:rPr lang="en-US" dirty="0" smtClean="0"/>
              <a:t>Complete SSS packets for each unit in each course</a:t>
            </a:r>
            <a:r>
              <a:rPr lang="en-GB" dirty="0"/>
              <a:t> </a:t>
            </a:r>
            <a:r>
              <a:rPr lang="en-GB" dirty="0" smtClean="0"/>
              <a:t>(particularly the exam courses)</a:t>
            </a:r>
          </a:p>
          <a:p>
            <a:endParaRPr lang="en-US" dirty="0" smtClean="0"/>
          </a:p>
          <a:p>
            <a:r>
              <a:rPr lang="en-US" dirty="0" smtClean="0"/>
              <a:t>Develop self-assessment resources to match each unit SSS</a:t>
            </a:r>
          </a:p>
        </p:txBody>
      </p:sp>
    </p:spTree>
    <p:extLst>
      <p:ext uri="{BB962C8B-B14F-4D97-AF65-F5344CB8AC3E}">
        <p14:creationId xmlns:p14="http://schemas.microsoft.com/office/powerpoint/2010/main" val="2353196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flipped classroom?</a:t>
            </a:r>
            <a:endParaRPr lang="en-GB" dirty="0"/>
          </a:p>
        </p:txBody>
      </p:sp>
      <p:sp>
        <p:nvSpPr>
          <p:cNvPr id="6" name="Content Placeholder 5"/>
          <p:cNvSpPr>
            <a:spLocks noGrp="1"/>
          </p:cNvSpPr>
          <p:nvPr>
            <p:ph idx="1"/>
          </p:nvPr>
        </p:nvSpPr>
        <p:spPr/>
        <p:txBody>
          <a:bodyPr/>
          <a:lstStyle/>
          <a:p>
            <a:pPr marL="0" indent="0">
              <a:buNone/>
            </a:pPr>
            <a:r>
              <a:rPr lang="en-US" dirty="0" smtClean="0"/>
              <a:t>The flipped classroom inverts traditional teaching methods, delivering instruction online outside of class and moving “homework” into the classroom.</a:t>
            </a:r>
            <a:endParaRPr lang="en-GB" dirty="0"/>
          </a:p>
        </p:txBody>
      </p:sp>
      <p:pic>
        <p:nvPicPr>
          <p:cNvPr id="7" name="Picture 6"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536" y="2996952"/>
            <a:ext cx="3982006" cy="3038899"/>
          </a:xfrm>
          <a:prstGeom prst="rect">
            <a:avLst/>
          </a:prstGeom>
        </p:spPr>
      </p:pic>
      <p:pic>
        <p:nvPicPr>
          <p:cNvPr id="8" name="Picture 7"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55976" y="3716189"/>
            <a:ext cx="657317" cy="1600423"/>
          </a:xfrm>
          <a:prstGeom prst="rect">
            <a:avLst/>
          </a:prstGeom>
        </p:spPr>
      </p:pic>
      <p:pic>
        <p:nvPicPr>
          <p:cNvPr id="9" name="Picture 8" descr="Screen Clippi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04048" y="2996952"/>
            <a:ext cx="3772427" cy="3038899"/>
          </a:xfrm>
          <a:prstGeom prst="rect">
            <a:avLst/>
          </a:prstGeom>
        </p:spPr>
      </p:pic>
    </p:spTree>
    <p:extLst>
      <p:ext uri="{BB962C8B-B14F-4D97-AF65-F5344CB8AC3E}">
        <p14:creationId xmlns:p14="http://schemas.microsoft.com/office/powerpoint/2010/main" val="11535414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it came to be</a:t>
            </a:r>
            <a:endParaRPr lang="en-GB" dirty="0"/>
          </a:p>
        </p:txBody>
      </p:sp>
      <p:sp>
        <p:nvSpPr>
          <p:cNvPr id="3" name="Content Placeholder 2"/>
          <p:cNvSpPr>
            <a:spLocks noGrp="1"/>
          </p:cNvSpPr>
          <p:nvPr>
            <p:ph idx="1"/>
          </p:nvPr>
        </p:nvSpPr>
        <p:spPr/>
        <p:txBody>
          <a:bodyPr/>
          <a:lstStyle/>
          <a:p>
            <a:r>
              <a:rPr lang="en-US" dirty="0" smtClean="0"/>
              <a:t>2007, Woodland Park High School</a:t>
            </a:r>
          </a:p>
          <a:p>
            <a:endParaRPr lang="en-US" dirty="0" smtClean="0"/>
          </a:p>
          <a:p>
            <a:r>
              <a:rPr lang="en-US" dirty="0" smtClean="0"/>
              <a:t>Jonathan Bergman and Aaron </a:t>
            </a:r>
            <a:r>
              <a:rPr lang="en-US" dirty="0" err="1" smtClean="0"/>
              <a:t>Sams</a:t>
            </a:r>
            <a:endParaRPr lang="en-US" dirty="0" smtClean="0"/>
          </a:p>
          <a:p>
            <a:endParaRPr lang="en-US" dirty="0" smtClean="0"/>
          </a:p>
          <a:p>
            <a:r>
              <a:rPr lang="en-US" dirty="0" smtClean="0"/>
              <a:t>Originally for pupils absent through illness</a:t>
            </a:r>
          </a:p>
          <a:p>
            <a:endParaRPr lang="en-US" dirty="0" smtClean="0"/>
          </a:p>
          <a:p>
            <a:r>
              <a:rPr lang="en-US" dirty="0" smtClean="0"/>
              <a:t>Lectures became popular amongst ALL students</a:t>
            </a:r>
          </a:p>
          <a:p>
            <a:pPr marL="0" indent="0">
              <a:buNone/>
            </a:pPr>
            <a:endParaRPr lang="en-US" dirty="0"/>
          </a:p>
          <a:p>
            <a:r>
              <a:rPr lang="en-US" dirty="0" smtClean="0"/>
              <a:t>Now widely implemented</a:t>
            </a:r>
            <a:endParaRPr lang="en-GB" dirty="0"/>
          </a:p>
        </p:txBody>
      </p:sp>
    </p:spTree>
    <p:extLst>
      <p:ext uri="{BB962C8B-B14F-4D97-AF65-F5344CB8AC3E}">
        <p14:creationId xmlns:p14="http://schemas.microsoft.com/office/powerpoint/2010/main" val="18261591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we doing?</a:t>
            </a:r>
            <a:endParaRPr lang="en-GB" dirty="0"/>
          </a:p>
        </p:txBody>
      </p:sp>
      <p:sp>
        <p:nvSpPr>
          <p:cNvPr id="3" name="Content Placeholder 2"/>
          <p:cNvSpPr>
            <a:spLocks noGrp="1"/>
          </p:cNvSpPr>
          <p:nvPr>
            <p:ph idx="1"/>
          </p:nvPr>
        </p:nvSpPr>
        <p:spPr/>
        <p:txBody>
          <a:bodyPr/>
          <a:lstStyle/>
          <a:p>
            <a:r>
              <a:rPr lang="en-US" dirty="0" smtClean="0"/>
              <a:t>Videos matched to learning objectives</a:t>
            </a:r>
          </a:p>
          <a:p>
            <a:endParaRPr lang="en-GB" dirty="0"/>
          </a:p>
        </p:txBody>
      </p:sp>
      <p:pic>
        <p:nvPicPr>
          <p:cNvPr id="4" name="Picture 3"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2328" y="2060848"/>
            <a:ext cx="7740352" cy="4392488"/>
          </a:xfrm>
          <a:prstGeom prst="rect">
            <a:avLst/>
          </a:prstGeom>
        </p:spPr>
      </p:pic>
      <p:cxnSp>
        <p:nvCxnSpPr>
          <p:cNvPr id="7" name="Straight Arrow Connector 6"/>
          <p:cNvCxnSpPr/>
          <p:nvPr/>
        </p:nvCxnSpPr>
        <p:spPr>
          <a:xfrm flipH="1">
            <a:off x="5004048" y="5013176"/>
            <a:ext cx="1171624" cy="504056"/>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5508104" y="3645024"/>
            <a:ext cx="1171624" cy="504056"/>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49764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we doing?</a:t>
            </a:r>
            <a:endParaRPr lang="en-GB" dirty="0"/>
          </a:p>
        </p:txBody>
      </p:sp>
      <p:sp>
        <p:nvSpPr>
          <p:cNvPr id="3" name="Content Placeholder 2"/>
          <p:cNvSpPr>
            <a:spLocks noGrp="1"/>
          </p:cNvSpPr>
          <p:nvPr>
            <p:ph idx="1"/>
          </p:nvPr>
        </p:nvSpPr>
        <p:spPr/>
        <p:txBody>
          <a:bodyPr/>
          <a:lstStyle/>
          <a:p>
            <a:r>
              <a:rPr lang="en-US" dirty="0" smtClean="0"/>
              <a:t>Accountability</a:t>
            </a:r>
            <a:endParaRPr lang="en-GB" dirty="0"/>
          </a:p>
        </p:txBody>
      </p:sp>
      <p:pic>
        <p:nvPicPr>
          <p:cNvPr id="4" name="Picture 3"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78388" y="2168860"/>
            <a:ext cx="2952328" cy="4392488"/>
          </a:xfrm>
          <a:prstGeom prst="rect">
            <a:avLst/>
          </a:prstGeom>
        </p:spPr>
      </p:pic>
      <p:pic>
        <p:nvPicPr>
          <p:cNvPr id="6" name="Picture 5" descr="Screen Clippi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473" y="2168860"/>
            <a:ext cx="5036591" cy="4032448"/>
          </a:xfrm>
          <a:prstGeom prst="rect">
            <a:avLst/>
          </a:prstGeom>
        </p:spPr>
      </p:pic>
      <p:cxnSp>
        <p:nvCxnSpPr>
          <p:cNvPr id="7" name="Straight Arrow Connector 6"/>
          <p:cNvCxnSpPr/>
          <p:nvPr/>
        </p:nvCxnSpPr>
        <p:spPr>
          <a:xfrm flipV="1">
            <a:off x="3717652" y="4725144"/>
            <a:ext cx="854348" cy="720080"/>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04138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we doing?</a:t>
            </a:r>
            <a:endParaRPr lang="en-GB" dirty="0"/>
          </a:p>
        </p:txBody>
      </p:sp>
      <p:sp>
        <p:nvSpPr>
          <p:cNvPr id="3" name="Content Placeholder 2"/>
          <p:cNvSpPr>
            <a:spLocks noGrp="1"/>
          </p:cNvSpPr>
          <p:nvPr>
            <p:ph idx="1"/>
          </p:nvPr>
        </p:nvSpPr>
        <p:spPr/>
        <p:txBody>
          <a:bodyPr/>
          <a:lstStyle/>
          <a:p>
            <a:r>
              <a:rPr lang="en-US" dirty="0" smtClean="0"/>
              <a:t>Accountability</a:t>
            </a:r>
            <a:endParaRPr lang="en-GB" dirty="0"/>
          </a:p>
        </p:txBody>
      </p:sp>
      <p:pic>
        <p:nvPicPr>
          <p:cNvPr id="5" name="Picture 4"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9552" y="2204864"/>
            <a:ext cx="3744416" cy="4088105"/>
          </a:xfrm>
          <a:prstGeom prst="rect">
            <a:avLst/>
          </a:prstGeom>
        </p:spPr>
      </p:pic>
      <p:pic>
        <p:nvPicPr>
          <p:cNvPr id="6" name="Picture 5" descr="Screen Clippi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16016" y="1700808"/>
            <a:ext cx="3960440" cy="4552506"/>
          </a:xfrm>
          <a:prstGeom prst="rect">
            <a:avLst/>
          </a:prstGeom>
        </p:spPr>
      </p:pic>
    </p:spTree>
    <p:extLst>
      <p:ext uri="{BB962C8B-B14F-4D97-AF65-F5344CB8AC3E}">
        <p14:creationId xmlns:p14="http://schemas.microsoft.com/office/powerpoint/2010/main" val="38533004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we doing?</a:t>
            </a:r>
            <a:endParaRPr lang="en-GB" dirty="0"/>
          </a:p>
        </p:txBody>
      </p:sp>
      <p:sp>
        <p:nvSpPr>
          <p:cNvPr id="3" name="Content Placeholder 2"/>
          <p:cNvSpPr>
            <a:spLocks noGrp="1"/>
          </p:cNvSpPr>
          <p:nvPr>
            <p:ph idx="1"/>
          </p:nvPr>
        </p:nvSpPr>
        <p:spPr/>
        <p:txBody>
          <a:bodyPr/>
          <a:lstStyle/>
          <a:p>
            <a:r>
              <a:rPr lang="en-US" dirty="0" smtClean="0"/>
              <a:t>Restructuring lessons</a:t>
            </a:r>
          </a:p>
          <a:p>
            <a:pPr lvl="1"/>
            <a:r>
              <a:rPr lang="en-US" dirty="0" smtClean="0"/>
              <a:t>First five to ten minutes are now answering questions or clarifying misunderstandings</a:t>
            </a:r>
          </a:p>
          <a:p>
            <a:pPr lvl="1"/>
            <a:endParaRPr lang="en-US" dirty="0"/>
          </a:p>
          <a:p>
            <a:pPr lvl="1"/>
            <a:r>
              <a:rPr lang="en-US" dirty="0" smtClean="0"/>
              <a:t>Students then apply knowledge and skills learned on exercises set by teacher</a:t>
            </a:r>
          </a:p>
          <a:p>
            <a:pPr lvl="1"/>
            <a:endParaRPr lang="en-US" dirty="0"/>
          </a:p>
          <a:p>
            <a:pPr lvl="1"/>
            <a:r>
              <a:rPr lang="en-US" dirty="0" smtClean="0"/>
              <a:t>Teacher has more time for one-to-one help</a:t>
            </a:r>
            <a:endParaRPr lang="en-GB" dirty="0"/>
          </a:p>
        </p:txBody>
      </p:sp>
    </p:spTree>
    <p:extLst>
      <p:ext uri="{BB962C8B-B14F-4D97-AF65-F5344CB8AC3E}">
        <p14:creationId xmlns:p14="http://schemas.microsoft.com/office/powerpoint/2010/main" val="23298239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reflections</a:t>
            </a:r>
            <a:endParaRPr lang="en-GB" dirty="0"/>
          </a:p>
        </p:txBody>
      </p:sp>
      <p:sp>
        <p:nvSpPr>
          <p:cNvPr id="3" name="Content Placeholder 2"/>
          <p:cNvSpPr>
            <a:spLocks noGrp="1"/>
          </p:cNvSpPr>
          <p:nvPr>
            <p:ph idx="1"/>
          </p:nvPr>
        </p:nvSpPr>
        <p:spPr/>
        <p:txBody>
          <a:bodyPr/>
          <a:lstStyle/>
          <a:p>
            <a:r>
              <a:rPr lang="en-US" dirty="0" smtClean="0"/>
              <a:t>EMMA</a:t>
            </a:r>
          </a:p>
          <a:p>
            <a:endParaRPr lang="en-US" dirty="0" smtClean="0"/>
          </a:p>
          <a:p>
            <a:pPr marL="0" indent="0">
              <a:buNone/>
            </a:pPr>
            <a:r>
              <a:rPr lang="en-US" b="1" dirty="0" smtClean="0"/>
              <a:t>Downsides:</a:t>
            </a:r>
          </a:p>
          <a:p>
            <a:r>
              <a:rPr lang="en-US" dirty="0" smtClean="0"/>
              <a:t>The flipped classroom is not a synonym for videos. </a:t>
            </a:r>
          </a:p>
          <a:p>
            <a:endParaRPr lang="en-US" dirty="0" smtClean="0"/>
          </a:p>
          <a:p>
            <a:r>
              <a:rPr lang="en-US" dirty="0" smtClean="0"/>
              <a:t>It is not a quick change. </a:t>
            </a:r>
          </a:p>
          <a:p>
            <a:endParaRPr lang="en-US" dirty="0"/>
          </a:p>
          <a:p>
            <a:r>
              <a:rPr lang="en-US" dirty="0" smtClean="0"/>
              <a:t>Accountability and independence should be balanced.</a:t>
            </a:r>
          </a:p>
          <a:p>
            <a:endParaRPr lang="en-US" dirty="0"/>
          </a:p>
          <a:p>
            <a:endParaRPr lang="en-GB" dirty="0"/>
          </a:p>
        </p:txBody>
      </p:sp>
    </p:spTree>
    <p:extLst>
      <p:ext uri="{BB962C8B-B14F-4D97-AF65-F5344CB8AC3E}">
        <p14:creationId xmlns:p14="http://schemas.microsoft.com/office/powerpoint/2010/main" val="33135179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reflections</a:t>
            </a:r>
            <a:endParaRPr lang="en-GB" dirty="0"/>
          </a:p>
        </p:txBody>
      </p:sp>
      <p:sp>
        <p:nvSpPr>
          <p:cNvPr id="3" name="Content Placeholder 2"/>
          <p:cNvSpPr>
            <a:spLocks noGrp="1"/>
          </p:cNvSpPr>
          <p:nvPr>
            <p:ph idx="1"/>
          </p:nvPr>
        </p:nvSpPr>
        <p:spPr/>
        <p:txBody>
          <a:bodyPr/>
          <a:lstStyle/>
          <a:p>
            <a:r>
              <a:rPr lang="en-US" dirty="0" smtClean="0"/>
              <a:t>EMMA</a:t>
            </a:r>
          </a:p>
          <a:p>
            <a:endParaRPr lang="en-US" dirty="0" smtClean="0"/>
          </a:p>
          <a:p>
            <a:pPr marL="0" indent="0">
              <a:buNone/>
            </a:pPr>
            <a:r>
              <a:rPr lang="en-US" b="1" dirty="0" smtClean="0"/>
              <a:t>Benefits:</a:t>
            </a:r>
          </a:p>
          <a:p>
            <a:r>
              <a:rPr lang="en-US" dirty="0" smtClean="0"/>
              <a:t>My students are becoming more independent. </a:t>
            </a:r>
          </a:p>
          <a:p>
            <a:endParaRPr lang="en-US" dirty="0" smtClean="0"/>
          </a:p>
          <a:p>
            <a:r>
              <a:rPr lang="en-US" dirty="0" smtClean="0"/>
              <a:t>My students are less frustrated. </a:t>
            </a:r>
          </a:p>
          <a:p>
            <a:endParaRPr lang="en-US" dirty="0"/>
          </a:p>
          <a:p>
            <a:r>
              <a:rPr lang="en-US" dirty="0" smtClean="0"/>
              <a:t>We are moving at a slightly faster pace.</a:t>
            </a:r>
          </a:p>
          <a:p>
            <a:endParaRPr lang="en-US" dirty="0"/>
          </a:p>
          <a:p>
            <a:r>
              <a:rPr lang="en-US" dirty="0" smtClean="0"/>
              <a:t>All students are able to keep up to date.</a:t>
            </a:r>
          </a:p>
          <a:p>
            <a:endParaRPr lang="en-US" dirty="0"/>
          </a:p>
          <a:p>
            <a:endParaRPr lang="en-GB" dirty="0"/>
          </a:p>
        </p:txBody>
      </p:sp>
    </p:spTree>
    <p:extLst>
      <p:ext uri="{BB962C8B-B14F-4D97-AF65-F5344CB8AC3E}">
        <p14:creationId xmlns:p14="http://schemas.microsoft.com/office/powerpoint/2010/main" val="34815928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169</TotalTime>
  <Words>1750</Words>
  <Application>Microsoft Office PowerPoint</Application>
  <PresentationFormat>On-screen Show (4:3)</PresentationFormat>
  <Paragraphs>188</Paragraphs>
  <Slides>17</Slides>
  <Notes>13</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Clarity</vt:lpstr>
      <vt:lpstr>THE FLIPPED CLASSROOM</vt:lpstr>
      <vt:lpstr>What is the flipped classroom?</vt:lpstr>
      <vt:lpstr>How it came to be</vt:lpstr>
      <vt:lpstr>What are we doing?</vt:lpstr>
      <vt:lpstr>What are we doing?</vt:lpstr>
      <vt:lpstr>What are we doing?</vt:lpstr>
      <vt:lpstr>What are we doing?</vt:lpstr>
      <vt:lpstr>Our reflections</vt:lpstr>
      <vt:lpstr>Our reflections</vt:lpstr>
      <vt:lpstr>Our reflections</vt:lpstr>
      <vt:lpstr>Our reflections</vt:lpstr>
      <vt:lpstr>Our reflections</vt:lpstr>
      <vt:lpstr>Our reflections</vt:lpstr>
      <vt:lpstr>Student reflections</vt:lpstr>
      <vt:lpstr>Student reflections</vt:lpstr>
      <vt:lpstr>Student reflections</vt:lpstr>
      <vt:lpstr>Next steps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FLIPPED CLASSROOM</dc:title>
  <dc:creator>User</dc:creator>
  <cp:lastModifiedBy>Dan Rodriguez-Clark</cp:lastModifiedBy>
  <cp:revision>14</cp:revision>
  <dcterms:created xsi:type="dcterms:W3CDTF">2014-09-03T17:01:21Z</dcterms:created>
  <dcterms:modified xsi:type="dcterms:W3CDTF">2014-09-07T16:31:29Z</dcterms:modified>
</cp:coreProperties>
</file>